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99" r:id="rId3"/>
    <p:sldId id="300" r:id="rId4"/>
    <p:sldId id="264" r:id="rId5"/>
    <p:sldId id="266" r:id="rId6"/>
    <p:sldId id="267" r:id="rId7"/>
    <p:sldId id="268" r:id="rId8"/>
    <p:sldId id="286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2" r:id="rId21"/>
    <p:sldId id="293" r:id="rId22"/>
    <p:sldId id="294" r:id="rId23"/>
    <p:sldId id="295" r:id="rId24"/>
    <p:sldId id="302" r:id="rId25"/>
    <p:sldId id="303" r:id="rId26"/>
    <p:sldId id="304" r:id="rId27"/>
    <p:sldId id="281" r:id="rId28"/>
    <p:sldId id="280" r:id="rId29"/>
    <p:sldId id="287" r:id="rId30"/>
    <p:sldId id="284" r:id="rId31"/>
    <p:sldId id="283" r:id="rId32"/>
    <p:sldId id="306" r:id="rId33"/>
    <p:sldId id="285" r:id="rId34"/>
    <p:sldId id="290" r:id="rId35"/>
    <p:sldId id="289" r:id="rId36"/>
    <p:sldId id="288" r:id="rId37"/>
    <p:sldId id="296" r:id="rId38"/>
    <p:sldId id="292" r:id="rId39"/>
    <p:sldId id="291" r:id="rId40"/>
    <p:sldId id="305" r:id="rId41"/>
    <p:sldId id="3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31D033-1092-DF49-B688-A754BC630C98}" v="13" dt="2025-01-29T14:50:50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6170"/>
  </p:normalViewPr>
  <p:slideViewPr>
    <p:cSldViewPr snapToGrid="0">
      <p:cViewPr varScale="1">
        <p:scale>
          <a:sx n="118" d="100"/>
          <a:sy n="11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FEE6E9E2-1729-B442-8EBB-5BD41D0B341C}"/>
    <pc:docChg chg="custSel addSld delSld modSld">
      <pc:chgData name="Silvia Caldararu" userId="fc8e66e4-48ec-41c8-8127-b05a3d560b48" providerId="ADAL" clId="{FEE6E9E2-1729-B442-8EBB-5BD41D0B341C}" dt="2024-01-25T17:39:05.440" v="350"/>
      <pc:docMkLst>
        <pc:docMk/>
      </pc:docMkLst>
      <pc:sldChg chg="del">
        <pc:chgData name="Silvia Caldararu" userId="fc8e66e4-48ec-41c8-8127-b05a3d560b48" providerId="ADAL" clId="{FEE6E9E2-1729-B442-8EBB-5BD41D0B341C}" dt="2024-01-25T16:29:07.532" v="2" actId="2696"/>
        <pc:sldMkLst>
          <pc:docMk/>
          <pc:sldMk cId="188142419" sldId="263"/>
        </pc:sldMkLst>
      </pc:sldChg>
      <pc:sldChg chg="del">
        <pc:chgData name="Silvia Caldararu" userId="fc8e66e4-48ec-41c8-8127-b05a3d560b48" providerId="ADAL" clId="{FEE6E9E2-1729-B442-8EBB-5BD41D0B341C}" dt="2024-01-25T16:29:58.268" v="6" actId="2696"/>
        <pc:sldMkLst>
          <pc:docMk/>
          <pc:sldMk cId="3159745363" sldId="265"/>
        </pc:sldMkLst>
      </pc:sldChg>
      <pc:sldChg chg="modSp mod">
        <pc:chgData name="Silvia Caldararu" userId="fc8e66e4-48ec-41c8-8127-b05a3d560b48" providerId="ADAL" clId="{FEE6E9E2-1729-B442-8EBB-5BD41D0B341C}" dt="2024-01-25T16:30:28.469" v="7" actId="313"/>
        <pc:sldMkLst>
          <pc:docMk/>
          <pc:sldMk cId="2495550072" sldId="269"/>
        </pc:sldMkLst>
      </pc:sldChg>
      <pc:sldChg chg="modNotesTx">
        <pc:chgData name="Silvia Caldararu" userId="fc8e66e4-48ec-41c8-8127-b05a3d560b48" providerId="ADAL" clId="{FEE6E9E2-1729-B442-8EBB-5BD41D0B341C}" dt="2024-01-25T16:33:08.622" v="41" actId="20577"/>
        <pc:sldMkLst>
          <pc:docMk/>
          <pc:sldMk cId="2674273766" sldId="272"/>
        </pc:sldMkLst>
      </pc:sldChg>
      <pc:sldChg chg="modNotesTx">
        <pc:chgData name="Silvia Caldararu" userId="fc8e66e4-48ec-41c8-8127-b05a3d560b48" providerId="ADAL" clId="{FEE6E9E2-1729-B442-8EBB-5BD41D0B341C}" dt="2024-01-25T16:56:50.807" v="45"/>
        <pc:sldMkLst>
          <pc:docMk/>
          <pc:sldMk cId="810564168" sldId="282"/>
        </pc:sldMkLst>
      </pc:sldChg>
      <pc:sldChg chg="modSp mod">
        <pc:chgData name="Silvia Caldararu" userId="fc8e66e4-48ec-41c8-8127-b05a3d560b48" providerId="ADAL" clId="{FEE6E9E2-1729-B442-8EBB-5BD41D0B341C}" dt="2024-01-25T16:37:21.883" v="44" actId="207"/>
        <pc:sldMkLst>
          <pc:docMk/>
          <pc:sldMk cId="1027822419" sldId="290"/>
        </pc:sldMkLst>
      </pc:sldChg>
      <pc:sldChg chg="del">
        <pc:chgData name="Silvia Caldararu" userId="fc8e66e4-48ec-41c8-8127-b05a3d560b48" providerId="ADAL" clId="{FEE6E9E2-1729-B442-8EBB-5BD41D0B341C}" dt="2024-01-25T16:36:29.855" v="42" actId="2696"/>
        <pc:sldMkLst>
          <pc:docMk/>
          <pc:sldMk cId="1373096782" sldId="297"/>
        </pc:sldMkLst>
      </pc:sldChg>
      <pc:sldChg chg="del">
        <pc:chgData name="Silvia Caldararu" userId="fc8e66e4-48ec-41c8-8127-b05a3d560b48" providerId="ADAL" clId="{FEE6E9E2-1729-B442-8EBB-5BD41D0B341C}" dt="2024-01-25T16:29:26.397" v="5" actId="2696"/>
        <pc:sldMkLst>
          <pc:docMk/>
          <pc:sldMk cId="2137976474" sldId="298"/>
        </pc:sldMkLst>
      </pc:sldChg>
      <pc:sldChg chg="delSp add setBg delDesignElem">
        <pc:chgData name="Silvia Caldararu" userId="fc8e66e4-48ec-41c8-8127-b05a3d560b48" providerId="ADAL" clId="{FEE6E9E2-1729-B442-8EBB-5BD41D0B341C}" dt="2024-01-25T16:29:05.210" v="1"/>
        <pc:sldMkLst>
          <pc:docMk/>
          <pc:sldMk cId="2003736386" sldId="299"/>
        </pc:sldMkLst>
      </pc:sldChg>
      <pc:sldChg chg="delSp add setBg delDesignElem">
        <pc:chgData name="Silvia Caldararu" userId="fc8e66e4-48ec-41c8-8127-b05a3d560b48" providerId="ADAL" clId="{FEE6E9E2-1729-B442-8EBB-5BD41D0B341C}" dt="2024-01-25T16:29:23.933" v="4"/>
        <pc:sldMkLst>
          <pc:docMk/>
          <pc:sldMk cId="1320779637" sldId="300"/>
        </pc:sldMkLst>
      </pc:sldChg>
      <pc:sldChg chg="add">
        <pc:chgData name="Silvia Caldararu" userId="fc8e66e4-48ec-41c8-8127-b05a3d560b48" providerId="ADAL" clId="{FEE6E9E2-1729-B442-8EBB-5BD41D0B341C}" dt="2024-01-25T16:36:43.429" v="43"/>
        <pc:sldMkLst>
          <pc:docMk/>
          <pc:sldMk cId="1809060621" sldId="301"/>
        </pc:sldMkLst>
      </pc:sldChg>
      <pc:sldChg chg="addSp modSp new mod modNotesTx">
        <pc:chgData name="Silvia Caldararu" userId="fc8e66e4-48ec-41c8-8127-b05a3d560b48" providerId="ADAL" clId="{FEE6E9E2-1729-B442-8EBB-5BD41D0B341C}" dt="2024-01-25T17:14:46.913" v="132" actId="14100"/>
        <pc:sldMkLst>
          <pc:docMk/>
          <pc:sldMk cId="3243094016" sldId="302"/>
        </pc:sldMkLst>
      </pc:sldChg>
      <pc:sldChg chg="addSp modSp new mod">
        <pc:chgData name="Silvia Caldararu" userId="fc8e66e4-48ec-41c8-8127-b05a3d560b48" providerId="ADAL" clId="{FEE6E9E2-1729-B442-8EBB-5BD41D0B341C}" dt="2024-01-25T17:23:09.976" v="196" actId="1076"/>
        <pc:sldMkLst>
          <pc:docMk/>
          <pc:sldMk cId="1258397521" sldId="303"/>
        </pc:sldMkLst>
      </pc:sldChg>
      <pc:sldChg chg="addSp delSp modSp new mod modNotesTx">
        <pc:chgData name="Silvia Caldararu" userId="fc8e66e4-48ec-41c8-8127-b05a3d560b48" providerId="ADAL" clId="{FEE6E9E2-1729-B442-8EBB-5BD41D0B341C}" dt="2024-01-25T17:39:05.440" v="350"/>
        <pc:sldMkLst>
          <pc:docMk/>
          <pc:sldMk cId="1583142134" sldId="304"/>
        </pc:sldMkLst>
      </pc:sldChg>
    </pc:docChg>
  </pc:docChgLst>
  <pc:docChgLst>
    <pc:chgData name="Silvia Caldararu" userId="fc8e66e4-48ec-41c8-8127-b05a3d560b48" providerId="ADAL" clId="{52FAF729-9CDD-8F48-AD17-7B727C71DAE8}"/>
    <pc:docChg chg="undo custSel addSld delSld modSld sldOrd">
      <pc:chgData name="Silvia Caldararu" userId="fc8e66e4-48ec-41c8-8127-b05a3d560b48" providerId="ADAL" clId="{52FAF729-9CDD-8F48-AD17-7B727C71DAE8}" dt="2023-02-10T18:06:06.320" v="358" actId="2696"/>
      <pc:docMkLst>
        <pc:docMk/>
      </pc:docMkLst>
      <pc:sldChg chg="addSp delSp modSp mod">
        <pc:chgData name="Silvia Caldararu" userId="fc8e66e4-48ec-41c8-8127-b05a3d560b48" providerId="ADAL" clId="{52FAF729-9CDD-8F48-AD17-7B727C71DAE8}" dt="2023-02-07T10:56:21.441" v="264" actId="1076"/>
        <pc:sldMkLst>
          <pc:docMk/>
          <pc:sldMk cId="1912127805" sldId="288"/>
        </pc:sldMkLst>
      </pc:sldChg>
      <pc:sldChg chg="addSp modSp">
        <pc:chgData name="Silvia Caldararu" userId="fc8e66e4-48ec-41c8-8127-b05a3d560b48" providerId="ADAL" clId="{52FAF729-9CDD-8F48-AD17-7B727C71DAE8}" dt="2023-02-07T11:00:20.353" v="268" actId="14100"/>
        <pc:sldMkLst>
          <pc:docMk/>
          <pc:sldMk cId="32566884" sldId="291"/>
        </pc:sldMkLst>
      </pc:sldChg>
      <pc:sldChg chg="addSp modSp mod ord">
        <pc:chgData name="Silvia Caldararu" userId="fc8e66e4-48ec-41c8-8127-b05a3d560b48" providerId="ADAL" clId="{52FAF729-9CDD-8F48-AD17-7B727C71DAE8}" dt="2023-02-07T11:04:55.951" v="353" actId="20577"/>
        <pc:sldMkLst>
          <pc:docMk/>
          <pc:sldMk cId="1945694409" sldId="292"/>
        </pc:sldMkLst>
      </pc:sldChg>
      <pc:sldChg chg="addSp modSp mod">
        <pc:chgData name="Silvia Caldararu" userId="fc8e66e4-48ec-41c8-8127-b05a3d560b48" providerId="ADAL" clId="{52FAF729-9CDD-8F48-AD17-7B727C71DAE8}" dt="2023-02-07T10:17:42.533" v="177" actId="20577"/>
        <pc:sldMkLst>
          <pc:docMk/>
          <pc:sldMk cId="1583936520" sldId="293"/>
        </pc:sldMkLst>
      </pc:sldChg>
      <pc:sldChg chg="addSp modSp new mod">
        <pc:chgData name="Silvia Caldararu" userId="fc8e66e4-48ec-41c8-8127-b05a3d560b48" providerId="ADAL" clId="{52FAF729-9CDD-8F48-AD17-7B727C71DAE8}" dt="2023-02-07T10:20:28.129" v="205" actId="1076"/>
        <pc:sldMkLst>
          <pc:docMk/>
          <pc:sldMk cId="2729508407" sldId="295"/>
        </pc:sldMkLst>
      </pc:sldChg>
      <pc:sldChg chg="delSp modSp add mod">
        <pc:chgData name="Silvia Caldararu" userId="fc8e66e4-48ec-41c8-8127-b05a3d560b48" providerId="ADAL" clId="{52FAF729-9CDD-8F48-AD17-7B727C71DAE8}" dt="2023-02-07T11:01:27.235" v="279" actId="14100"/>
        <pc:sldMkLst>
          <pc:docMk/>
          <pc:sldMk cId="1589070801" sldId="296"/>
        </pc:sldMkLst>
      </pc:sldChg>
      <pc:sldChg chg="add">
        <pc:chgData name="Silvia Caldararu" userId="fc8e66e4-48ec-41c8-8127-b05a3d560b48" providerId="ADAL" clId="{52FAF729-9CDD-8F48-AD17-7B727C71DAE8}" dt="2023-02-07T11:05:14.978" v="354"/>
        <pc:sldMkLst>
          <pc:docMk/>
          <pc:sldMk cId="1373096782" sldId="297"/>
        </pc:sldMkLst>
      </pc:sldChg>
      <pc:sldChg chg="delSp add setBg delDesignElem">
        <pc:chgData name="Silvia Caldararu" userId="fc8e66e4-48ec-41c8-8127-b05a3d560b48" providerId="ADAL" clId="{52FAF729-9CDD-8F48-AD17-7B727C71DAE8}" dt="2023-02-07T11:12:44.914" v="356"/>
        <pc:sldMkLst>
          <pc:docMk/>
          <pc:sldMk cId="2137976474" sldId="298"/>
        </pc:sldMkLst>
      </pc:sldChg>
      <pc:sldChg chg="new del">
        <pc:chgData name="Silvia Caldararu" userId="fc8e66e4-48ec-41c8-8127-b05a3d560b48" providerId="ADAL" clId="{52FAF729-9CDD-8F48-AD17-7B727C71DAE8}" dt="2023-02-10T18:06:06.320" v="358" actId="2696"/>
        <pc:sldMkLst>
          <pc:docMk/>
          <pc:sldMk cId="3744520244" sldId="299"/>
        </pc:sldMkLst>
      </pc:sldChg>
    </pc:docChg>
  </pc:docChgLst>
  <pc:docChgLst>
    <pc:chgData name="Silvia Caldararu" userId="fc8e66e4-48ec-41c8-8127-b05a3d560b48" providerId="ADAL" clId="{6F31D033-1092-DF49-B688-A754BC630C98}"/>
    <pc:docChg chg="undo custSel addSld delSld modSld sldOrd">
      <pc:chgData name="Silvia Caldararu" userId="fc8e66e4-48ec-41c8-8127-b05a3d560b48" providerId="ADAL" clId="{6F31D033-1092-DF49-B688-A754BC630C98}" dt="2025-01-30T09:45:43.515" v="488" actId="20578"/>
      <pc:docMkLst>
        <pc:docMk/>
      </pc:docMkLst>
      <pc:sldChg chg="addSp delSp modSp mod">
        <pc:chgData name="Silvia Caldararu" userId="fc8e66e4-48ec-41c8-8127-b05a3d560b48" providerId="ADAL" clId="{6F31D033-1092-DF49-B688-A754BC630C98}" dt="2025-01-29T13:16:33.155" v="16" actId="14100"/>
        <pc:sldMkLst>
          <pc:docMk/>
          <pc:sldMk cId="2352856409" sldId="268"/>
        </pc:sldMkLst>
        <pc:picChg chg="del">
          <ac:chgData name="Silvia Caldararu" userId="fc8e66e4-48ec-41c8-8127-b05a3d560b48" providerId="ADAL" clId="{6F31D033-1092-DF49-B688-A754BC630C98}" dt="2025-01-29T13:16:16.027" v="9" actId="478"/>
          <ac:picMkLst>
            <pc:docMk/>
            <pc:sldMk cId="2352856409" sldId="268"/>
            <ac:picMk id="3" creationId="{13B77236-6B49-E3CF-5194-058A5EFD445E}"/>
          </ac:picMkLst>
        </pc:picChg>
        <pc:picChg chg="del">
          <ac:chgData name="Silvia Caldararu" userId="fc8e66e4-48ec-41c8-8127-b05a3d560b48" providerId="ADAL" clId="{6F31D033-1092-DF49-B688-A754BC630C98}" dt="2025-01-29T13:16:16.027" v="9" actId="478"/>
          <ac:picMkLst>
            <pc:docMk/>
            <pc:sldMk cId="2352856409" sldId="268"/>
            <ac:picMk id="4" creationId="{222F84FD-671C-EECC-BA0F-4CA9C4523DAE}"/>
          </ac:picMkLst>
        </pc:picChg>
        <pc:picChg chg="add mod">
          <ac:chgData name="Silvia Caldararu" userId="fc8e66e4-48ec-41c8-8127-b05a3d560b48" providerId="ADAL" clId="{6F31D033-1092-DF49-B688-A754BC630C98}" dt="2025-01-29T13:16:33.155" v="16" actId="14100"/>
          <ac:picMkLst>
            <pc:docMk/>
            <pc:sldMk cId="2352856409" sldId="268"/>
            <ac:picMk id="7" creationId="{E581A29E-9B7D-DF90-00EC-03E7D0C95F68}"/>
          </ac:picMkLst>
        </pc:picChg>
      </pc:sldChg>
      <pc:sldChg chg="addSp delSp modSp mod">
        <pc:chgData name="Silvia Caldararu" userId="fc8e66e4-48ec-41c8-8127-b05a3d560b48" providerId="ADAL" clId="{6F31D033-1092-DF49-B688-A754BC630C98}" dt="2025-01-29T13:17:50.168" v="27" actId="1076"/>
        <pc:sldMkLst>
          <pc:docMk/>
          <pc:sldMk cId="2495550072" sldId="269"/>
        </pc:sldMkLst>
        <pc:spChg chg="mod">
          <ac:chgData name="Silvia Caldararu" userId="fc8e66e4-48ec-41c8-8127-b05a3d560b48" providerId="ADAL" clId="{6F31D033-1092-DF49-B688-A754BC630C98}" dt="2025-01-29T13:17:50.168" v="27" actId="1076"/>
          <ac:spMkLst>
            <pc:docMk/>
            <pc:sldMk cId="2495550072" sldId="269"/>
            <ac:spMk id="5" creationId="{6CBE700A-BAE1-A997-D5BC-400FDEBE89E7}"/>
          </ac:spMkLst>
        </pc:spChg>
        <pc:picChg chg="del">
          <ac:chgData name="Silvia Caldararu" userId="fc8e66e4-48ec-41c8-8127-b05a3d560b48" providerId="ADAL" clId="{6F31D033-1092-DF49-B688-A754BC630C98}" dt="2025-01-29T13:16:57.969" v="17" actId="478"/>
          <ac:picMkLst>
            <pc:docMk/>
            <pc:sldMk cId="2495550072" sldId="269"/>
            <ac:picMk id="3" creationId="{13B77236-6B49-E3CF-5194-058A5EFD445E}"/>
          </ac:picMkLst>
        </pc:picChg>
        <pc:picChg chg="del">
          <ac:chgData name="Silvia Caldararu" userId="fc8e66e4-48ec-41c8-8127-b05a3d560b48" providerId="ADAL" clId="{6F31D033-1092-DF49-B688-A754BC630C98}" dt="2025-01-29T13:16:57.969" v="17" actId="478"/>
          <ac:picMkLst>
            <pc:docMk/>
            <pc:sldMk cId="2495550072" sldId="269"/>
            <ac:picMk id="4" creationId="{222F84FD-671C-EECC-BA0F-4CA9C4523DAE}"/>
          </ac:picMkLst>
        </pc:picChg>
        <pc:picChg chg="add mod modCrop">
          <ac:chgData name="Silvia Caldararu" userId="fc8e66e4-48ec-41c8-8127-b05a3d560b48" providerId="ADAL" clId="{6F31D033-1092-DF49-B688-A754BC630C98}" dt="2025-01-29T13:17:14.004" v="20" actId="732"/>
          <ac:picMkLst>
            <pc:docMk/>
            <pc:sldMk cId="2495550072" sldId="269"/>
            <ac:picMk id="6" creationId="{2BCA5057-EA8D-502C-FB51-E44C61A9F262}"/>
          </ac:picMkLst>
        </pc:picChg>
        <pc:picChg chg="add mod modCrop">
          <ac:chgData name="Silvia Caldararu" userId="fc8e66e4-48ec-41c8-8127-b05a3d560b48" providerId="ADAL" clId="{6F31D033-1092-DF49-B688-A754BC630C98}" dt="2025-01-29T13:17:29.301" v="23" actId="1076"/>
          <ac:picMkLst>
            <pc:docMk/>
            <pc:sldMk cId="2495550072" sldId="269"/>
            <ac:picMk id="8" creationId="{CF27C2FE-EC04-1710-98F0-29290A7BAFDF}"/>
          </ac:picMkLst>
        </pc:picChg>
        <pc:picChg chg="add mod modCrop">
          <ac:chgData name="Silvia Caldararu" userId="fc8e66e4-48ec-41c8-8127-b05a3d560b48" providerId="ADAL" clId="{6F31D033-1092-DF49-B688-A754BC630C98}" dt="2025-01-29T13:17:44.852" v="26" actId="1076"/>
          <ac:picMkLst>
            <pc:docMk/>
            <pc:sldMk cId="2495550072" sldId="269"/>
            <ac:picMk id="9" creationId="{61E3809E-3A19-6A46-3300-94616CFAA876}"/>
          </ac:picMkLst>
        </pc:picChg>
      </pc:sldChg>
      <pc:sldChg chg="ord">
        <pc:chgData name="Silvia Caldararu" userId="fc8e66e4-48ec-41c8-8127-b05a3d560b48" providerId="ADAL" clId="{6F31D033-1092-DF49-B688-A754BC630C98}" dt="2025-01-30T09:45:21.092" v="487" actId="20578"/>
        <pc:sldMkLst>
          <pc:docMk/>
          <pc:sldMk cId="1589070801" sldId="296"/>
        </pc:sldMkLst>
      </pc:sldChg>
      <pc:sldChg chg="addSp delSp modSp mod">
        <pc:chgData name="Silvia Caldararu" userId="fc8e66e4-48ec-41c8-8127-b05a3d560b48" providerId="ADAL" clId="{6F31D033-1092-DF49-B688-A754BC630C98}" dt="2025-01-29T13:10:10.887" v="3" actId="14100"/>
        <pc:sldMkLst>
          <pc:docMk/>
          <pc:sldMk cId="2003736386" sldId="299"/>
        </pc:sldMkLst>
        <pc:picChg chg="add mod">
          <ac:chgData name="Silvia Caldararu" userId="fc8e66e4-48ec-41c8-8127-b05a3d560b48" providerId="ADAL" clId="{6F31D033-1092-DF49-B688-A754BC630C98}" dt="2025-01-29T13:10:10.887" v="3" actId="14100"/>
          <ac:picMkLst>
            <pc:docMk/>
            <pc:sldMk cId="2003736386" sldId="299"/>
            <ac:picMk id="2" creationId="{9019556C-ED69-BA4B-5890-76D5BC2D00DD}"/>
          </ac:picMkLst>
        </pc:picChg>
        <pc:picChg chg="del">
          <ac:chgData name="Silvia Caldararu" userId="fc8e66e4-48ec-41c8-8127-b05a3d560b48" providerId="ADAL" clId="{6F31D033-1092-DF49-B688-A754BC630C98}" dt="2025-01-29T13:09:59.298" v="0" actId="478"/>
          <ac:picMkLst>
            <pc:docMk/>
            <pc:sldMk cId="2003736386" sldId="299"/>
            <ac:picMk id="1026" creationId="{97C08977-97D0-2FB4-5F48-133BE78CFAB1}"/>
          </ac:picMkLst>
        </pc:picChg>
      </pc:sldChg>
      <pc:sldChg chg="addSp delSp modSp mod">
        <pc:chgData name="Silvia Caldararu" userId="fc8e66e4-48ec-41c8-8127-b05a3d560b48" providerId="ADAL" clId="{6F31D033-1092-DF49-B688-A754BC630C98}" dt="2025-01-29T13:10:51.075" v="8" actId="1076"/>
        <pc:sldMkLst>
          <pc:docMk/>
          <pc:sldMk cId="1320779637" sldId="300"/>
        </pc:sldMkLst>
        <pc:picChg chg="del">
          <ac:chgData name="Silvia Caldararu" userId="fc8e66e4-48ec-41c8-8127-b05a3d560b48" providerId="ADAL" clId="{6F31D033-1092-DF49-B688-A754BC630C98}" dt="2025-01-29T13:10:34.369" v="4" actId="478"/>
          <ac:picMkLst>
            <pc:docMk/>
            <pc:sldMk cId="1320779637" sldId="300"/>
            <ac:picMk id="2" creationId="{668F8200-F610-AAE5-BB41-B256EA8E9565}"/>
          </ac:picMkLst>
        </pc:picChg>
        <pc:picChg chg="add mod">
          <ac:chgData name="Silvia Caldararu" userId="fc8e66e4-48ec-41c8-8127-b05a3d560b48" providerId="ADAL" clId="{6F31D033-1092-DF49-B688-A754BC630C98}" dt="2025-01-29T13:10:51.075" v="8" actId="1076"/>
          <ac:picMkLst>
            <pc:docMk/>
            <pc:sldMk cId="1320779637" sldId="300"/>
            <ac:picMk id="3" creationId="{C600A302-390B-F8D8-2346-167B87D48EBA}"/>
          </ac:picMkLst>
        </pc:picChg>
      </pc:sldChg>
      <pc:sldChg chg="del">
        <pc:chgData name="Silvia Caldararu" userId="fc8e66e4-48ec-41c8-8127-b05a3d560b48" providerId="ADAL" clId="{6F31D033-1092-DF49-B688-A754BC630C98}" dt="2025-01-29T14:22:04.620" v="28" actId="2696"/>
        <pc:sldMkLst>
          <pc:docMk/>
          <pc:sldMk cId="1809060621" sldId="301"/>
        </pc:sldMkLst>
      </pc:sldChg>
      <pc:sldChg chg="add del">
        <pc:chgData name="Silvia Caldararu" userId="fc8e66e4-48ec-41c8-8127-b05a3d560b48" providerId="ADAL" clId="{6F31D033-1092-DF49-B688-A754BC630C98}" dt="2025-01-29T14:48:59.712" v="31"/>
        <pc:sldMkLst>
          <pc:docMk/>
          <pc:sldMk cId="1442871828" sldId="305"/>
        </pc:sldMkLst>
      </pc:sldChg>
      <pc:sldChg chg="addSp delSp modSp add mod ord">
        <pc:chgData name="Silvia Caldararu" userId="fc8e66e4-48ec-41c8-8127-b05a3d560b48" providerId="ADAL" clId="{6F31D033-1092-DF49-B688-A754BC630C98}" dt="2025-01-30T09:45:43.515" v="488" actId="20578"/>
        <pc:sldMkLst>
          <pc:docMk/>
          <pc:sldMk cId="2701458640" sldId="306"/>
        </pc:sldMkLst>
        <pc:spChg chg="del">
          <ac:chgData name="Silvia Caldararu" userId="fc8e66e4-48ec-41c8-8127-b05a3d560b48" providerId="ADAL" clId="{6F31D033-1092-DF49-B688-A754BC630C98}" dt="2025-01-29T14:50:00.370" v="60" actId="478"/>
          <ac:spMkLst>
            <pc:docMk/>
            <pc:sldMk cId="2701458640" sldId="306"/>
            <ac:spMk id="2" creationId="{61A46C20-9EE1-68E7-2FDE-9BB670EECD97}"/>
          </ac:spMkLst>
        </pc:spChg>
        <pc:spChg chg="add mod">
          <ac:chgData name="Silvia Caldararu" userId="fc8e66e4-48ec-41c8-8127-b05a3d560b48" providerId="ADAL" clId="{6F31D033-1092-DF49-B688-A754BC630C98}" dt="2025-01-29T14:51:41.963" v="202" actId="14100"/>
          <ac:spMkLst>
            <pc:docMk/>
            <pc:sldMk cId="2701458640" sldId="306"/>
            <ac:spMk id="3" creationId="{AF0CFBB0-A59D-623A-5F0E-6FFEE90A22FB}"/>
          </ac:spMkLst>
        </pc:spChg>
        <pc:spChg chg="mod">
          <ac:chgData name="Silvia Caldararu" userId="fc8e66e4-48ec-41c8-8127-b05a3d560b48" providerId="ADAL" clId="{6F31D033-1092-DF49-B688-A754BC630C98}" dt="2025-01-29T14:49:55.944" v="59" actId="20577"/>
          <ac:spMkLst>
            <pc:docMk/>
            <pc:sldMk cId="2701458640" sldId="306"/>
            <ac:spMk id="142" creationId="{5EACD146-8842-6B43-6755-53B45B74B97A}"/>
          </ac:spMkLst>
        </pc:spChg>
        <pc:spChg chg="del">
          <ac:chgData name="Silvia Caldararu" userId="fc8e66e4-48ec-41c8-8127-b05a3d560b48" providerId="ADAL" clId="{6F31D033-1092-DF49-B688-A754BC630C98}" dt="2025-01-29T14:50:12.924" v="62" actId="478"/>
          <ac:spMkLst>
            <pc:docMk/>
            <pc:sldMk cId="2701458640" sldId="306"/>
            <ac:spMk id="144" creationId="{7D7C93C7-3B31-B828-7D0C-A0EE0A985361}"/>
          </ac:spMkLst>
        </pc:spChg>
        <pc:spChg chg="del">
          <ac:chgData name="Silvia Caldararu" userId="fc8e66e4-48ec-41c8-8127-b05a3d560b48" providerId="ADAL" clId="{6F31D033-1092-DF49-B688-A754BC630C98}" dt="2025-01-29T14:50:16.403" v="63" actId="478"/>
          <ac:spMkLst>
            <pc:docMk/>
            <pc:sldMk cId="2701458640" sldId="306"/>
            <ac:spMk id="145" creationId="{4A5B59A7-CEF0-C1DD-7395-DF21849D11BA}"/>
          </ac:spMkLst>
        </pc:spChg>
        <pc:spChg chg="mod">
          <ac:chgData name="Silvia Caldararu" userId="fc8e66e4-48ec-41c8-8127-b05a3d560b48" providerId="ADAL" clId="{6F31D033-1092-DF49-B688-A754BC630C98}" dt="2025-01-29T14:50:36.562" v="94" actId="20577"/>
          <ac:spMkLst>
            <pc:docMk/>
            <pc:sldMk cId="2701458640" sldId="306"/>
            <ac:spMk id="147" creationId="{F1DDD707-2819-9C07-CA0E-F97C8CB204AB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48" creationId="{245BFBE1-6DC3-B8A2-A3C7-01D62FCCEB97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49" creationId="{B64387A0-E2FA-CE22-B3C3-3632F23BFCF2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50" creationId="{959D4DAC-EBAB-943A-033A-6C1E3CF39548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51" creationId="{B30BAB0A-2034-65E3-3DAE-01E8D41CD491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52" creationId="{72B7E44E-E5F1-2409-AB98-8FCAE468081B}"/>
          </ac:spMkLst>
        </pc:spChg>
        <pc:spChg chg="del">
          <ac:chgData name="Silvia Caldararu" userId="fc8e66e4-48ec-41c8-8127-b05a3d560b48" providerId="ADAL" clId="{6F31D033-1092-DF49-B688-A754BC630C98}" dt="2025-01-29T14:50:08.861" v="61" actId="478"/>
          <ac:spMkLst>
            <pc:docMk/>
            <pc:sldMk cId="2701458640" sldId="306"/>
            <ac:spMk id="153" creationId="{26432E13-C285-0D91-1ED2-9841588534BF}"/>
          </ac:spMkLst>
        </pc:spChg>
        <pc:spChg chg="mod">
          <ac:chgData name="Silvia Caldararu" userId="fc8e66e4-48ec-41c8-8127-b05a3d560b48" providerId="ADAL" clId="{6F31D033-1092-DF49-B688-A754BC630C98}" dt="2025-01-29T14:50:28.176" v="83" actId="20577"/>
          <ac:spMkLst>
            <pc:docMk/>
            <pc:sldMk cId="2701458640" sldId="306"/>
            <ac:spMk id="155" creationId="{6A77DA8D-6E62-3F7F-CDDF-8F973F277A47}"/>
          </ac:spMkLst>
        </pc:spChg>
      </pc:sldChg>
      <pc:sldChg chg="addSp modSp new mod modClrScheme chgLayout">
        <pc:chgData name="Silvia Caldararu" userId="fc8e66e4-48ec-41c8-8127-b05a3d560b48" providerId="ADAL" clId="{6F31D033-1092-DF49-B688-A754BC630C98}" dt="2025-01-29T15:06:57.175" v="485" actId="20577"/>
        <pc:sldMkLst>
          <pc:docMk/>
          <pc:sldMk cId="678767904" sldId="307"/>
        </pc:sldMkLst>
        <pc:spChg chg="mod ord">
          <ac:chgData name="Silvia Caldararu" userId="fc8e66e4-48ec-41c8-8127-b05a3d560b48" providerId="ADAL" clId="{6F31D033-1092-DF49-B688-A754BC630C98}" dt="2025-01-29T15:03:06.127" v="211" actId="700"/>
          <ac:spMkLst>
            <pc:docMk/>
            <pc:sldMk cId="678767904" sldId="307"/>
            <ac:spMk id="2" creationId="{86BA1D84-38B6-D1CC-7B09-04BD4F43A9AD}"/>
          </ac:spMkLst>
        </pc:spChg>
        <pc:spChg chg="add mod ord">
          <ac:chgData name="Silvia Caldararu" userId="fc8e66e4-48ec-41c8-8127-b05a3d560b48" providerId="ADAL" clId="{6F31D033-1092-DF49-B688-A754BC630C98}" dt="2025-01-29T15:06:57.175" v="485" actId="20577"/>
          <ac:spMkLst>
            <pc:docMk/>
            <pc:sldMk cId="678767904" sldId="307"/>
            <ac:spMk id="3" creationId="{462ED995-EE0B-C189-47BF-EDBCD54BBF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6B1DB-DFEC-7D4F-9496-CD4DD338FAD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D2CA3-AD1F-124B-98F1-37BB6E7DE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5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2015RG000483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climatology, chapter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D2CA3-AD1F-124B-98F1-37BB6E7DE66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0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333333"/>
                </a:solidFill>
                <a:effectLst/>
                <a:latin typeface="-apple-system"/>
              </a:rPr>
              <a:t>Gu, L. </a:t>
            </a:r>
            <a:r>
              <a:rPr lang="en-IE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IE" b="0" i="0" dirty="0">
                <a:solidFill>
                  <a:srgbClr val="333333"/>
                </a:solidFill>
                <a:effectLst/>
                <a:latin typeface="-apple-system"/>
              </a:rPr>
              <a:t> (2009). Characterizing the Seasonal Dynamics of Plant Community Photosynthesis Across a Range of Vegetation Types. In: </a:t>
            </a:r>
            <a:r>
              <a:rPr lang="en-IE" b="0" i="0" dirty="0" err="1">
                <a:solidFill>
                  <a:srgbClr val="333333"/>
                </a:solidFill>
                <a:effectLst/>
                <a:latin typeface="-apple-system"/>
              </a:rPr>
              <a:t>Noormets</a:t>
            </a:r>
            <a:r>
              <a:rPr lang="en-IE" b="0" i="0" dirty="0">
                <a:solidFill>
                  <a:srgbClr val="333333"/>
                </a:solidFill>
                <a:effectLst/>
                <a:latin typeface="-apple-system"/>
              </a:rPr>
              <a:t>, A. (eds) Phenology of Ecosystem Processes. Springer, New York, NY. https://</a:t>
            </a:r>
            <a:r>
              <a:rPr lang="en-IE" b="0" i="0" dirty="0" err="1">
                <a:solidFill>
                  <a:srgbClr val="333333"/>
                </a:solidFill>
                <a:effectLst/>
                <a:latin typeface="-apple-system"/>
              </a:rPr>
              <a:t>doi.org</a:t>
            </a:r>
            <a:r>
              <a:rPr lang="en-IE" b="0" i="0" dirty="0">
                <a:solidFill>
                  <a:srgbClr val="333333"/>
                </a:solidFill>
                <a:effectLst/>
                <a:latin typeface="-apple-system"/>
              </a:rPr>
              <a:t>/10.1007/978-1-4419-0026-5_2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D2CA3-AD1F-124B-98F1-37BB6E7DE66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6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 chapter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D2CA3-AD1F-124B-98F1-37BB6E7DE66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18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 err="1">
                <a:solidFill>
                  <a:srgbClr val="1C1D1E"/>
                </a:solidFill>
                <a:effectLst/>
                <a:latin typeface="Open Sans" panose="020F0502020204030204" pitchFamily="34" charset="0"/>
              </a:rPr>
              <a:t>Anav</a:t>
            </a:r>
            <a:r>
              <a:rPr lang="en-IE" b="0" i="0" dirty="0">
                <a:solidFill>
                  <a:srgbClr val="1C1D1E"/>
                </a:solidFill>
                <a:effectLst/>
                <a:latin typeface="Open Sans" panose="020F0502020204030204" pitchFamily="34" charset="0"/>
              </a:rPr>
              <a:t>, A.</a:t>
            </a:r>
            <a:r>
              <a:rPr lang="en-IE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et al. (2015), Spatiotemporal patterns of terrestrial gross primary production: A review, </a:t>
            </a:r>
            <a:r>
              <a:rPr lang="en-IE" b="0" i="1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Rev. </a:t>
            </a:r>
            <a:r>
              <a:rPr lang="en-IE" b="0" i="1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Geophys</a:t>
            </a:r>
            <a:r>
              <a:rPr lang="en-IE" b="0" i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IE" b="0" i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53, 785–818, doi:</a:t>
            </a:r>
            <a:r>
              <a:rPr lang="en-IE" b="0" i="0" u="none" strike="noStrike">
                <a:effectLst/>
                <a:latin typeface="Open Sans" panose="020B0606030504020204" pitchFamily="34" charset="0"/>
                <a:hlinkClick r:id="rId3" tooltip="Link to external resource: 10.1002/2015RG000483"/>
              </a:rPr>
              <a:t>10.1002/2015RG000483</a:t>
            </a:r>
            <a:r>
              <a:rPr lang="en-IE" b="0" i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D2CA3-AD1F-124B-98F1-37BB6E7DE66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38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3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C3630B14-9DC6-B517-4F17-9BCA8DDB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>
            <a:extLst>
              <a:ext uri="{FF2B5EF4-FFF2-40B4-BE49-F238E27FC236}">
                <a16:creationId xmlns:a16="http://schemas.microsoft.com/office/drawing/2014/main" id="{FF5D8AFB-1559-F77C-9165-62DEB54AB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>
            <a:extLst>
              <a:ext uri="{FF2B5EF4-FFF2-40B4-BE49-F238E27FC236}">
                <a16:creationId xmlns:a16="http://schemas.microsoft.com/office/drawing/2014/main" id="{14C5C111-BF7B-7F06-8A6A-02EBDB3BF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72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50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01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6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50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74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80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09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84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58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16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31D9E-B268-A94C-9A3C-AD7DB4CB3551}" type="datetimeFigureOut">
              <a:rPr lang="en-GB" smtClean="0"/>
              <a:t>30/01/2025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1C56-58E7-C741-9E75-585E984824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30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1BC5-CC35-684D-9CE7-EEF6DD825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Terrestrial carbon fluxes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8E2AA-1432-9494-5DDD-C24C769D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99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CE5D-9A4F-9665-3175-15A4C843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 harvesting for photosynthesis</a:t>
            </a:r>
          </a:p>
        </p:txBody>
      </p:sp>
      <p:pic>
        <p:nvPicPr>
          <p:cNvPr id="4098" name="Picture 2" descr="Chloroplast | Definition, Function, Structure, Location, &amp; Diagram |  Britannica">
            <a:extLst>
              <a:ext uri="{FF2B5EF4-FFF2-40B4-BE49-F238E27FC236}">
                <a16:creationId xmlns:a16="http://schemas.microsoft.com/office/drawing/2014/main" id="{3C04AB66-3265-D03C-F54C-D41E4629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9" y="1561479"/>
            <a:ext cx="3090332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-Carotene absorbance">
            <a:extLst>
              <a:ext uri="{FF2B5EF4-FFF2-40B4-BE49-F238E27FC236}">
                <a16:creationId xmlns:a16="http://schemas.microsoft.com/office/drawing/2014/main" id="{4B024FB6-44A6-05EB-8D76-9B332E84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3726898"/>
            <a:ext cx="31369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lorophyll formula">
            <a:extLst>
              <a:ext uri="{FF2B5EF4-FFF2-40B4-BE49-F238E27FC236}">
                <a16:creationId xmlns:a16="http://schemas.microsoft.com/office/drawing/2014/main" id="{1D408BC9-FBF1-007A-CC1E-C6215B7A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69" y="3637998"/>
            <a:ext cx="3175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D7E13-094F-073A-2FEC-CB1D10D1B695}"/>
              </a:ext>
            </a:extLst>
          </p:cNvPr>
          <p:cNvSpPr txBox="1"/>
          <p:nvPr/>
        </p:nvSpPr>
        <p:spPr>
          <a:xfrm>
            <a:off x="4607760" y="2245969"/>
            <a:ext cx="542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 pigments absorb light at different wavelengths</a:t>
            </a:r>
          </a:p>
        </p:txBody>
      </p:sp>
    </p:spTree>
    <p:extLst>
      <p:ext uri="{BB962C8B-B14F-4D97-AF65-F5344CB8AC3E}">
        <p14:creationId xmlns:p14="http://schemas.microsoft.com/office/powerpoint/2010/main" val="87037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88A-D4BC-8665-F15B-5A6235F0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dependency on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EEC8F-7817-FE56-667B-33273F4D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08" y="1786076"/>
            <a:ext cx="4279231" cy="27741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837921-93A5-9749-49D1-0D80F659A59F}"/>
              </a:ext>
            </a:extLst>
          </p:cNvPr>
          <p:cNvCxnSpPr/>
          <p:nvPr/>
        </p:nvCxnSpPr>
        <p:spPr>
          <a:xfrm flipH="1" flipV="1">
            <a:off x="5814391" y="4532243"/>
            <a:ext cx="2176670" cy="864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058E83-FB35-AE11-D31D-162ED2924489}"/>
              </a:ext>
            </a:extLst>
          </p:cNvPr>
          <p:cNvSpPr txBox="1"/>
          <p:nvPr/>
        </p:nvSpPr>
        <p:spPr>
          <a:xfrm>
            <a:off x="8130210" y="4964595"/>
            <a:ext cx="3021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PPFD – portion of incoming solar radiation that can be used in photosynthesis</a:t>
            </a:r>
          </a:p>
          <a:p>
            <a:r>
              <a:rPr lang="en-GB" dirty="0"/>
              <a:t>Also known as photosynthetic active radiation or PAR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F965B2-95D7-52F2-7378-8D014D310A32}"/>
              </a:ext>
            </a:extLst>
          </p:cNvPr>
          <p:cNvCxnSpPr>
            <a:cxnSpLocks/>
          </p:cNvCxnSpPr>
          <p:nvPr/>
        </p:nvCxnSpPr>
        <p:spPr>
          <a:xfrm flipV="1">
            <a:off x="2663687" y="3627783"/>
            <a:ext cx="1321904" cy="1769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2F7EF3-D083-3E4A-778A-C011AD408431}"/>
              </a:ext>
            </a:extLst>
          </p:cNvPr>
          <p:cNvSpPr txBox="1"/>
          <p:nvPr/>
        </p:nvSpPr>
        <p:spPr>
          <a:xfrm>
            <a:off x="1040294" y="5396948"/>
            <a:ext cx="418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Photosynthesis initially increases with light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2131D-6671-FCBB-0CDC-860FD9A48966}"/>
              </a:ext>
            </a:extLst>
          </p:cNvPr>
          <p:cNvCxnSpPr>
            <a:cxnSpLocks/>
          </p:cNvCxnSpPr>
          <p:nvPr/>
        </p:nvCxnSpPr>
        <p:spPr>
          <a:xfrm flipH="1">
            <a:off x="6208642" y="2051413"/>
            <a:ext cx="1921568" cy="7384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7967D4-8122-BCC0-7EA1-6BD4F538E5DD}"/>
              </a:ext>
            </a:extLst>
          </p:cNvPr>
          <p:cNvSpPr txBox="1"/>
          <p:nvPr/>
        </p:nvSpPr>
        <p:spPr>
          <a:xfrm>
            <a:off x="8185482" y="1735905"/>
            <a:ext cx="2505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Photosynthesis saturates when CO</a:t>
            </a:r>
            <a:r>
              <a:rPr lang="en-GB" baseline="-25000" dirty="0"/>
              <a:t>2</a:t>
            </a:r>
            <a:r>
              <a:rPr lang="en-GB" dirty="0"/>
              <a:t> becomes limiting</a:t>
            </a:r>
          </a:p>
        </p:txBody>
      </p:sp>
    </p:spTree>
    <p:extLst>
      <p:ext uri="{BB962C8B-B14F-4D97-AF65-F5344CB8AC3E}">
        <p14:creationId xmlns:p14="http://schemas.microsoft.com/office/powerpoint/2010/main" val="267427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C9F3-37AF-F86F-9F4D-4F012F92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available for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71F42-7A4B-7D0A-6FD8-DCC611C1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8" y="2052372"/>
            <a:ext cx="4757852" cy="3255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C6313-3B50-41EA-1C86-46BC2B3372DE}"/>
              </a:ext>
            </a:extLst>
          </p:cNvPr>
          <p:cNvSpPr txBox="1"/>
          <p:nvPr/>
        </p:nvSpPr>
        <p:spPr>
          <a:xfrm>
            <a:off x="6698974" y="3059668"/>
            <a:ext cx="484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Atmospheric CO</a:t>
            </a:r>
            <a:r>
              <a:rPr lang="en-GB" baseline="-25000" dirty="0"/>
              <a:t>2 </a:t>
            </a:r>
            <a:r>
              <a:rPr lang="en-GB" dirty="0"/>
              <a:t>enters the leaf through stomata </a:t>
            </a:r>
          </a:p>
        </p:txBody>
      </p:sp>
    </p:spTree>
    <p:extLst>
      <p:ext uri="{BB962C8B-B14F-4D97-AF65-F5344CB8AC3E}">
        <p14:creationId xmlns:p14="http://schemas.microsoft.com/office/powerpoint/2010/main" val="51737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63A0-98C4-7A43-F58D-AF19DD9B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dependency on CO</a:t>
            </a:r>
            <a:r>
              <a:rPr lang="en-GB" baseline="-25000" dirty="0"/>
              <a:t>2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61E27-0319-F31C-4771-3E17885B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02715"/>
            <a:ext cx="5142948" cy="317959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64832B-0956-639D-BABA-37B7DDF68B4C}"/>
              </a:ext>
            </a:extLst>
          </p:cNvPr>
          <p:cNvCxnSpPr/>
          <p:nvPr/>
        </p:nvCxnSpPr>
        <p:spPr>
          <a:xfrm flipH="1" flipV="1">
            <a:off x="6096000" y="5182308"/>
            <a:ext cx="2176670" cy="864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DC8E2F-7FD3-C9B9-CBAB-4C2044DBF1D7}"/>
              </a:ext>
            </a:extLst>
          </p:cNvPr>
          <p:cNvSpPr txBox="1"/>
          <p:nvPr/>
        </p:nvSpPr>
        <p:spPr>
          <a:xfrm>
            <a:off x="7184335" y="6047013"/>
            <a:ext cx="329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Concentration in the atmosphere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1F4670-A3E8-FE1A-F67F-C39C7AF3403D}"/>
              </a:ext>
            </a:extLst>
          </p:cNvPr>
          <p:cNvCxnSpPr>
            <a:cxnSpLocks/>
          </p:cNvCxnSpPr>
          <p:nvPr/>
        </p:nvCxnSpPr>
        <p:spPr>
          <a:xfrm flipV="1">
            <a:off x="3309730" y="4194313"/>
            <a:ext cx="1216058" cy="1420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A95CDD-3EBD-F941-B784-4D79B0F160C1}"/>
              </a:ext>
            </a:extLst>
          </p:cNvPr>
          <p:cNvSpPr txBox="1"/>
          <p:nvPr/>
        </p:nvSpPr>
        <p:spPr>
          <a:xfrm>
            <a:off x="2047460" y="5494335"/>
            <a:ext cx="224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Photosynthesis increases with CO</a:t>
            </a:r>
            <a:r>
              <a:rPr lang="en-GB" baseline="-25000" dirty="0"/>
              <a:t>2</a:t>
            </a:r>
            <a:r>
              <a:rPr lang="en-GB" dirty="0"/>
              <a:t> unless light is very low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9E0308-61DF-E494-5095-5B18AB91C452}"/>
              </a:ext>
            </a:extLst>
          </p:cNvPr>
          <p:cNvCxnSpPr>
            <a:cxnSpLocks/>
          </p:cNvCxnSpPr>
          <p:nvPr/>
        </p:nvCxnSpPr>
        <p:spPr>
          <a:xfrm flipH="1">
            <a:off x="6255491" y="2951922"/>
            <a:ext cx="1745509" cy="226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3DFD6C-9AD6-3B20-2369-9B0D761BBFAF}"/>
              </a:ext>
            </a:extLst>
          </p:cNvPr>
          <p:cNvSpPr txBox="1"/>
          <p:nvPr/>
        </p:nvSpPr>
        <p:spPr>
          <a:xfrm>
            <a:off x="8152935" y="2767256"/>
            <a:ext cx="3588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Photosynthesis keeps increasing beyond current atmospheric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61424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200E-92BB-EC2C-4505-56366222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water trade offs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A1E13-D9CF-1242-4FD8-F3983DBA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4" y="1849713"/>
            <a:ext cx="5633468" cy="3924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D200E-326B-5639-E072-3C23F6CA55CC}"/>
              </a:ext>
            </a:extLst>
          </p:cNvPr>
          <p:cNvSpPr txBox="1"/>
          <p:nvPr/>
        </p:nvSpPr>
        <p:spPr>
          <a:xfrm>
            <a:off x="6897756" y="2551837"/>
            <a:ext cx="3438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Stomata allow CO</a:t>
            </a:r>
            <a:r>
              <a:rPr lang="en-GB" baseline="-25000" dirty="0"/>
              <a:t>2</a:t>
            </a:r>
            <a:r>
              <a:rPr lang="en-GB" dirty="0"/>
              <a:t> to enter a leaf but also allow water to evaporate (transpire)</a:t>
            </a:r>
          </a:p>
          <a:p>
            <a:endParaRPr lang="en-GB" dirty="0"/>
          </a:p>
          <a:p>
            <a:r>
              <a:rPr lang="en-GB" dirty="0"/>
              <a:t>Plants have active control over their stomata closure</a:t>
            </a:r>
          </a:p>
        </p:txBody>
      </p:sp>
    </p:spTree>
    <p:extLst>
      <p:ext uri="{BB962C8B-B14F-4D97-AF65-F5344CB8AC3E}">
        <p14:creationId xmlns:p14="http://schemas.microsoft.com/office/powerpoint/2010/main" val="239690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34A7-9898-A1C9-30A6-A22206CF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dependency on water availability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815C4-1023-4D37-8782-5520D012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44" y="1674292"/>
            <a:ext cx="5245652" cy="35094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4AE6A5-FA88-4E6F-49CF-98342AF096AD}"/>
              </a:ext>
            </a:extLst>
          </p:cNvPr>
          <p:cNvCxnSpPr/>
          <p:nvPr/>
        </p:nvCxnSpPr>
        <p:spPr>
          <a:xfrm flipH="1" flipV="1">
            <a:off x="6463748" y="5183707"/>
            <a:ext cx="2176670" cy="864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4FE9CF-061F-9906-5676-989CBCFBED57}"/>
              </a:ext>
            </a:extLst>
          </p:cNvPr>
          <p:cNvSpPr txBox="1"/>
          <p:nvPr/>
        </p:nvSpPr>
        <p:spPr>
          <a:xfrm>
            <a:off x="7792279" y="6048412"/>
            <a:ext cx="284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 of water in the leaf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4326E0-B1F2-4244-1554-2287EFE98071}"/>
              </a:ext>
            </a:extLst>
          </p:cNvPr>
          <p:cNvCxnSpPr>
            <a:cxnSpLocks/>
          </p:cNvCxnSpPr>
          <p:nvPr/>
        </p:nvCxnSpPr>
        <p:spPr>
          <a:xfrm flipV="1">
            <a:off x="2733261" y="3329608"/>
            <a:ext cx="1643270" cy="2027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096165-0D64-F592-E96B-571B1F780526}"/>
              </a:ext>
            </a:extLst>
          </p:cNvPr>
          <p:cNvSpPr txBox="1"/>
          <p:nvPr/>
        </p:nvSpPr>
        <p:spPr>
          <a:xfrm>
            <a:off x="1644926" y="5444719"/>
            <a:ext cx="217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Sufficient water so no effect on photosynthesis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51228B-5FA3-5EE4-11D7-EF1C90C29CDF}"/>
              </a:ext>
            </a:extLst>
          </p:cNvPr>
          <p:cNvCxnSpPr>
            <a:cxnSpLocks/>
          </p:cNvCxnSpPr>
          <p:nvPr/>
        </p:nvCxnSpPr>
        <p:spPr>
          <a:xfrm flipH="1">
            <a:off x="6463748" y="2793488"/>
            <a:ext cx="1840395" cy="7742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9F82B-1D1F-4A26-2489-5B9F70EF9537}"/>
              </a:ext>
            </a:extLst>
          </p:cNvPr>
          <p:cNvSpPr txBox="1"/>
          <p:nvPr/>
        </p:nvSpPr>
        <p:spPr>
          <a:xfrm>
            <a:off x="8212483" y="1870158"/>
            <a:ext cx="3190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Plants start to close their stomata and reduce their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241540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8931-C752-A687-C442-93170E78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reaction rates are controlled by temperature</a:t>
            </a:r>
          </a:p>
        </p:txBody>
      </p:sp>
      <p:pic>
        <p:nvPicPr>
          <p:cNvPr id="5122" name="Picture 2" descr="14.9: The Effect of Temperature on Reaction Rates - Chemistry LibreTexts">
            <a:extLst>
              <a:ext uri="{FF2B5EF4-FFF2-40B4-BE49-F238E27FC236}">
                <a16:creationId xmlns:a16="http://schemas.microsoft.com/office/drawing/2014/main" id="{84436246-A59A-884E-59EF-2564CDE5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" y="1834598"/>
            <a:ext cx="5350876" cy="4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8901E-1DFE-4262-2DFC-1019B28C398D}"/>
              </a:ext>
            </a:extLst>
          </p:cNvPr>
          <p:cNvSpPr txBox="1"/>
          <p:nvPr/>
        </p:nvSpPr>
        <p:spPr>
          <a:xfrm>
            <a:off x="6947453" y="2464904"/>
            <a:ext cx="429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Higher temperature means more energy available for reactions to take place</a:t>
            </a:r>
          </a:p>
        </p:txBody>
      </p:sp>
    </p:spTree>
    <p:extLst>
      <p:ext uri="{BB962C8B-B14F-4D97-AF65-F5344CB8AC3E}">
        <p14:creationId xmlns:p14="http://schemas.microsoft.com/office/powerpoint/2010/main" val="335721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C1D2-E310-2319-163F-856FA110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Photosynthetic reactions are complex and involve biochemistry and leaf structure and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C3F32-877F-BC9F-388D-9E8A206FF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 b="22321"/>
          <a:stretch/>
        </p:blipFill>
        <p:spPr>
          <a:xfrm>
            <a:off x="1371601" y="2117033"/>
            <a:ext cx="3250096" cy="159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71678-C47F-066D-B7F3-4C2B9166E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0" b="15373"/>
          <a:stretch/>
        </p:blipFill>
        <p:spPr>
          <a:xfrm>
            <a:off x="2445025" y="4139605"/>
            <a:ext cx="3469952" cy="1624044"/>
          </a:xfrm>
          <a:prstGeom prst="rect">
            <a:avLst/>
          </a:prstGeom>
        </p:spPr>
      </p:pic>
      <p:pic>
        <p:nvPicPr>
          <p:cNvPr id="5" name="Picture 2" descr="Chloroplast | Definition, Function, Structure, Location, &amp; Diagram |  Britannica">
            <a:extLst>
              <a:ext uri="{FF2B5EF4-FFF2-40B4-BE49-F238E27FC236}">
                <a16:creationId xmlns:a16="http://schemas.microsoft.com/office/drawing/2014/main" id="{DB37831B-6E30-BE4B-00BE-F2E03087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77" y="2131114"/>
            <a:ext cx="2584981" cy="145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D19CB-7B09-EEE1-6BC0-6EFFC268E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09" y="4025592"/>
            <a:ext cx="2707078" cy="18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6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8A11-A283-B4B8-F1A2-8E22AA67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dependency on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39BED-8DA8-C187-A9DD-EFA5E57B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90" y="2056916"/>
            <a:ext cx="4659725" cy="3083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CD5C2-89A2-AABB-DFCA-EA3F364E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24" y="2724150"/>
            <a:ext cx="520700" cy="1409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FEDEF-1246-F7A3-A5D5-E5EEAE6BE5FF}"/>
              </a:ext>
            </a:extLst>
          </p:cNvPr>
          <p:cNvCxnSpPr>
            <a:cxnSpLocks/>
          </p:cNvCxnSpPr>
          <p:nvPr/>
        </p:nvCxnSpPr>
        <p:spPr>
          <a:xfrm flipV="1">
            <a:off x="3269974" y="3965712"/>
            <a:ext cx="1176131" cy="1541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294CFC-EBA4-5427-EDB9-B3BC671EF5EE}"/>
              </a:ext>
            </a:extLst>
          </p:cNvPr>
          <p:cNvSpPr txBox="1"/>
          <p:nvPr/>
        </p:nvSpPr>
        <p:spPr>
          <a:xfrm>
            <a:off x="2471532" y="5580981"/>
            <a:ext cx="1948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Temperature increases reaction rates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C82B9-D301-B790-C789-B68DE2F88588}"/>
              </a:ext>
            </a:extLst>
          </p:cNvPr>
          <p:cNvCxnSpPr>
            <a:cxnSpLocks/>
          </p:cNvCxnSpPr>
          <p:nvPr/>
        </p:nvCxnSpPr>
        <p:spPr>
          <a:xfrm flipH="1">
            <a:off x="5787888" y="2122833"/>
            <a:ext cx="1885121" cy="1202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DAB72E-18B4-06D9-FBB1-C483FC5968D1}"/>
              </a:ext>
            </a:extLst>
          </p:cNvPr>
          <p:cNvSpPr txBox="1"/>
          <p:nvPr/>
        </p:nvSpPr>
        <p:spPr>
          <a:xfrm>
            <a:off x="7693255" y="1753501"/>
            <a:ext cx="23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Temperature optimum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9BD637-8CC7-1360-CA42-91507AA7CFC0}"/>
              </a:ext>
            </a:extLst>
          </p:cNvPr>
          <p:cNvCxnSpPr>
            <a:cxnSpLocks/>
          </p:cNvCxnSpPr>
          <p:nvPr/>
        </p:nvCxnSpPr>
        <p:spPr>
          <a:xfrm flipH="1" flipV="1">
            <a:off x="6790359" y="3741254"/>
            <a:ext cx="1121189" cy="1399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79222B-E31A-13B1-D35F-48633FF08384}"/>
              </a:ext>
            </a:extLst>
          </p:cNvPr>
          <p:cNvSpPr txBox="1"/>
          <p:nvPr/>
        </p:nvSpPr>
        <p:spPr>
          <a:xfrm>
            <a:off x="7911548" y="4980816"/>
            <a:ext cx="2304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Increase in temperature becomes detrimental to biological </a:t>
            </a:r>
            <a:r>
              <a:rPr lang="en-GB" dirty="0" err="1"/>
              <a:t>processses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96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19F24-8A21-9AF2-F053-001C3D66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314170"/>
            <a:ext cx="9029148" cy="6178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77150-1B08-B443-6433-74C7D026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095" y="3370625"/>
            <a:ext cx="4873487" cy="31732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3200" dirty="0"/>
              <a:t>How would you expect photosynthesis to vary in a mid-latitude temperate climate?</a:t>
            </a:r>
          </a:p>
        </p:txBody>
      </p:sp>
    </p:spTree>
    <p:extLst>
      <p:ext uri="{BB962C8B-B14F-4D97-AF65-F5344CB8AC3E}">
        <p14:creationId xmlns:p14="http://schemas.microsoft.com/office/powerpoint/2010/main" val="38773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9019556C-ED69-BA4B-5890-76D5BC2D00DD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73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1B9D3-3C86-F6D0-5539-E358D4025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1" b="11255"/>
          <a:stretch/>
        </p:blipFill>
        <p:spPr>
          <a:xfrm>
            <a:off x="616448" y="195210"/>
            <a:ext cx="10509131" cy="62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5DFB-86EE-3860-40BD-6968FFA9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photosynthesis: C3 vs. C4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3822BAB-A1F6-DC51-0BA6-93EAF1A3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7" y="2466700"/>
            <a:ext cx="6178504" cy="32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5DE5D-7032-99C6-270B-D8F7F238EE6C}"/>
              </a:ext>
            </a:extLst>
          </p:cNvPr>
          <p:cNvSpPr txBox="1"/>
          <p:nvPr/>
        </p:nvSpPr>
        <p:spPr>
          <a:xfrm>
            <a:off x="7354958" y="2756452"/>
            <a:ext cx="3829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C4 plans have a physical separation between the different parts of photosynthetic apparatus, which gives them an advantage in warmer, drier climates</a:t>
            </a:r>
          </a:p>
        </p:txBody>
      </p:sp>
    </p:spTree>
    <p:extLst>
      <p:ext uri="{BB962C8B-B14F-4D97-AF65-F5344CB8AC3E}">
        <p14:creationId xmlns:p14="http://schemas.microsoft.com/office/powerpoint/2010/main" val="158393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5533-3F54-71C8-846C-B7456C58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photosynthesis: C3 vs. C4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7DA66-B85A-47A5-E5D5-2886531B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87" y="1257473"/>
            <a:ext cx="7772400" cy="54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5C87-224C-0F85-4533-8B9EF955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Fraction of C4 plants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7DE4F7AE-AB64-077F-6AB9-DFD4817F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16819" y="608659"/>
            <a:ext cx="3705692" cy="64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0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81EB-1E35-BAB4-D909-1784D569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6026" cy="1325563"/>
          </a:xfrm>
        </p:spPr>
        <p:txBody>
          <a:bodyPr/>
          <a:lstStyle/>
          <a:p>
            <a:r>
              <a:rPr lang="en-GB" dirty="0"/>
              <a:t>Photosynthesis at the canopy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4D9FA-9D12-B79A-E4DB-2A76C910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43777"/>
            <a:ext cx="4759262" cy="5014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B8D9-3833-0591-E6C4-86D755BBF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25" y="2327252"/>
            <a:ext cx="4183613" cy="4310871"/>
          </a:xfrm>
          <a:prstGeom prst="rect">
            <a:avLst/>
          </a:prstGeom>
        </p:spPr>
      </p:pic>
      <p:pic>
        <p:nvPicPr>
          <p:cNvPr id="2050" name="Picture 2" descr="Hardwood Forest Canopy Iv Photograph by Alan Majchrowicz - Pixels">
            <a:extLst>
              <a:ext uri="{FF2B5EF4-FFF2-40B4-BE49-F238E27FC236}">
                <a16:creationId xmlns:a16="http://schemas.microsoft.com/office/drawing/2014/main" id="{5CE743B9-F7D4-5FEC-23C8-9E2FFBFE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31" y="0"/>
            <a:ext cx="3632752" cy="24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094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5DB1-AAB9-4E71-34C3-08E18213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carbon uptake is an issue of scale and diversity</a:t>
            </a:r>
          </a:p>
        </p:txBody>
      </p:sp>
      <p:pic>
        <p:nvPicPr>
          <p:cNvPr id="3" name="Google Shape;245;p26">
            <a:extLst>
              <a:ext uri="{FF2B5EF4-FFF2-40B4-BE49-F238E27FC236}">
                <a16:creationId xmlns:a16="http://schemas.microsoft.com/office/drawing/2014/main" id="{5F873E75-908B-DDE0-A6AB-B8F418B7A3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7313" y="3739778"/>
            <a:ext cx="2744251" cy="256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6;p26">
            <a:extLst>
              <a:ext uri="{FF2B5EF4-FFF2-40B4-BE49-F238E27FC236}">
                <a16:creationId xmlns:a16="http://schemas.microsoft.com/office/drawing/2014/main" id="{59C0A76A-9C27-70EF-F857-42C69EE50D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564" y="3507079"/>
            <a:ext cx="3025925" cy="283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8;p26">
            <a:extLst>
              <a:ext uri="{FF2B5EF4-FFF2-40B4-BE49-F238E27FC236}">
                <a16:creationId xmlns:a16="http://schemas.microsoft.com/office/drawing/2014/main" id="{FD91A38B-652F-5A16-C320-4B1FD82B70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744" y="1776442"/>
            <a:ext cx="2744251" cy="288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9;p26">
            <a:extLst>
              <a:ext uri="{FF2B5EF4-FFF2-40B4-BE49-F238E27FC236}">
                <a16:creationId xmlns:a16="http://schemas.microsoft.com/office/drawing/2014/main" id="{9B8039EA-AF9F-9488-1310-43F2FB01EA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781" y="4018587"/>
            <a:ext cx="2543222" cy="237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0;p26">
            <a:extLst>
              <a:ext uri="{FF2B5EF4-FFF2-40B4-BE49-F238E27FC236}">
                <a16:creationId xmlns:a16="http://schemas.microsoft.com/office/drawing/2014/main" id="{A01A6D6F-FA60-9947-0D6A-8593B2DD95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474" y="1738564"/>
            <a:ext cx="2142560" cy="20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1;p26">
            <a:extLst>
              <a:ext uri="{FF2B5EF4-FFF2-40B4-BE49-F238E27FC236}">
                <a16:creationId xmlns:a16="http://schemas.microsoft.com/office/drawing/2014/main" id="{A2AE9F82-1A98-BD06-E38F-0F5A0CA79A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08" b="308"/>
          <a:stretch/>
        </p:blipFill>
        <p:spPr>
          <a:xfrm>
            <a:off x="7611965" y="1428578"/>
            <a:ext cx="2142562" cy="230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39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9E9F-E509-D36A-EE54-E65DFF0A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carbon uptake</a:t>
            </a:r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F78D3772-CBE6-FF3E-63E3-F34A9B5A9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4" r="66292" b="25411"/>
          <a:stretch/>
        </p:blipFill>
        <p:spPr bwMode="auto">
          <a:xfrm>
            <a:off x="1685718" y="2252869"/>
            <a:ext cx="4131986" cy="286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tails are in the caption following the image">
            <a:extLst>
              <a:ext uri="{FF2B5EF4-FFF2-40B4-BE49-F238E27FC236}">
                <a16:creationId xmlns:a16="http://schemas.microsoft.com/office/drawing/2014/main" id="{55D7A6D4-2FCD-668B-13B5-244D06675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8" t="53140" r="21546"/>
          <a:stretch/>
        </p:blipFill>
        <p:spPr bwMode="auto">
          <a:xfrm>
            <a:off x="838200" y="2252869"/>
            <a:ext cx="649356" cy="32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76458A-7A44-FA5A-1EB3-916FF67CC69C}"/>
              </a:ext>
            </a:extLst>
          </p:cNvPr>
          <p:cNvSpPr/>
          <p:nvPr/>
        </p:nvSpPr>
        <p:spPr>
          <a:xfrm>
            <a:off x="6754399" y="2123032"/>
            <a:ext cx="3949459" cy="23012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From ground-based data, satellite data or process-based understanding, or a combination of all these</a:t>
            </a:r>
          </a:p>
        </p:txBody>
      </p:sp>
    </p:spTree>
    <p:extLst>
      <p:ext uri="{BB962C8B-B14F-4D97-AF65-F5344CB8AC3E}">
        <p14:creationId xmlns:p14="http://schemas.microsoft.com/office/powerpoint/2010/main" val="158314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B40458-8584-18E8-3843-AE2391AE7E81}"/>
              </a:ext>
            </a:extLst>
          </p:cNvPr>
          <p:cNvSpPr/>
          <p:nvPr/>
        </p:nvSpPr>
        <p:spPr>
          <a:xfrm>
            <a:off x="7133967" y="1598308"/>
            <a:ext cx="2071678" cy="169232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D09EFC-4170-C115-9820-5E4C5FB9F428}"/>
              </a:ext>
            </a:extLst>
          </p:cNvPr>
          <p:cNvSpPr/>
          <p:nvPr/>
        </p:nvSpPr>
        <p:spPr>
          <a:xfrm>
            <a:off x="337155" y="3911202"/>
            <a:ext cx="2071678" cy="169232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13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9444-7B0B-BA14-6E48-E1DACB37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respiration is the process by which sugars are used to produce energy, releasing atmospheric CO</a:t>
            </a:r>
            <a:r>
              <a:rPr lang="en-GB" baseline="-25000" dirty="0"/>
              <a:t>2</a:t>
            </a:r>
            <a:endParaRPr lang="en-GB" dirty="0"/>
          </a:p>
        </p:txBody>
      </p:sp>
      <p:pic>
        <p:nvPicPr>
          <p:cNvPr id="7172" name="Picture 4" descr="Aerobic Respiartion: Definition, Equation, Steps, &amp; Advantages">
            <a:extLst>
              <a:ext uri="{FF2B5EF4-FFF2-40B4-BE49-F238E27FC236}">
                <a16:creationId xmlns:a16="http://schemas.microsoft.com/office/drawing/2014/main" id="{6298FC32-EEBF-BE19-02CF-A707FFA26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5"/>
          <a:stretch/>
        </p:blipFill>
        <p:spPr bwMode="auto">
          <a:xfrm>
            <a:off x="1076646" y="2547991"/>
            <a:ext cx="9525000" cy="3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A8D5-ED5A-0357-227B-816FA74E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Respiration biochemistry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D76B42-C154-FB00-8CE2-0A7C625A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2" y="1690688"/>
            <a:ext cx="5541196" cy="38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C4F18-0FC2-C97E-17BB-318C65430003}"/>
              </a:ext>
            </a:extLst>
          </p:cNvPr>
          <p:cNvSpPr txBox="1"/>
          <p:nvPr/>
        </p:nvSpPr>
        <p:spPr>
          <a:xfrm>
            <a:off x="6739847" y="3059668"/>
            <a:ext cx="491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Cell respiration is a series of biochemical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357225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83;p57">
            <a:extLst>
              <a:ext uri="{FF2B5EF4-FFF2-40B4-BE49-F238E27FC236}">
                <a16:creationId xmlns:a16="http://schemas.microsoft.com/office/drawing/2014/main" id="{C600A302-390B-F8D8-2346-167B87D48EB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177834" y="0"/>
            <a:ext cx="983633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77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1E7-8A4E-4BC5-1DE8-CEE5EF08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Anaerobic respiration: methanogenesis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4C6EA-D427-C834-D36C-A7AE7AD2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FF73-C666-C25B-F5AC-F80DA0AE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Blanket Bogs of Ireland FactsheetIrish Peatland Conservation Council">
            <a:extLst>
              <a:ext uri="{FF2B5EF4-FFF2-40B4-BE49-F238E27FC236}">
                <a16:creationId xmlns:a16="http://schemas.microsoft.com/office/drawing/2014/main" id="{1B13D0A0-145F-40D8-C535-325001EB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0" y="293070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ur reasons to visit the world's largest tropical wetland | MENAFN.COM">
            <a:extLst>
              <a:ext uri="{FF2B5EF4-FFF2-40B4-BE49-F238E27FC236}">
                <a16:creationId xmlns:a16="http://schemas.microsoft.com/office/drawing/2014/main" id="{9F3FA13A-4375-B60A-0B97-76EA2F3F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75" y="1300496"/>
            <a:ext cx="4242953" cy="23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erobic Respiartion: Definition, Equation, Steps, &amp; Advantages">
            <a:extLst>
              <a:ext uri="{FF2B5EF4-FFF2-40B4-BE49-F238E27FC236}">
                <a16:creationId xmlns:a16="http://schemas.microsoft.com/office/drawing/2014/main" id="{3C663D5B-FCAB-D492-24D5-DEC721519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5"/>
          <a:stretch/>
        </p:blipFill>
        <p:spPr bwMode="auto">
          <a:xfrm>
            <a:off x="4657025" y="4026655"/>
            <a:ext cx="4803806" cy="15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3D6C46-148C-E3BF-B73E-C0DD1695CF78}"/>
              </a:ext>
            </a:extLst>
          </p:cNvPr>
          <p:cNvCxnSpPr/>
          <p:nvPr/>
        </p:nvCxnSpPr>
        <p:spPr>
          <a:xfrm>
            <a:off x="5753528" y="4026655"/>
            <a:ext cx="883578" cy="11926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B4B6E-065E-62C9-09F3-27E8F683D94A}"/>
              </a:ext>
            </a:extLst>
          </p:cNvPr>
          <p:cNvCxnSpPr>
            <a:cxnSpLocks/>
          </p:cNvCxnSpPr>
          <p:nvPr/>
        </p:nvCxnSpPr>
        <p:spPr>
          <a:xfrm flipH="1">
            <a:off x="5886236" y="4076785"/>
            <a:ext cx="419528" cy="11815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E2A6-18B5-8899-ACC7-A233CBFD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organisms respire</a:t>
            </a:r>
          </a:p>
        </p:txBody>
      </p:sp>
      <p:pic>
        <p:nvPicPr>
          <p:cNvPr id="3" name="Google Shape;223;p25">
            <a:extLst>
              <a:ext uri="{FF2B5EF4-FFF2-40B4-BE49-F238E27FC236}">
                <a16:creationId xmlns:a16="http://schemas.microsoft.com/office/drawing/2014/main" id="{AC5E87D3-0B3C-4C56-4B8B-5F4882B5D6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6534" y="2458636"/>
            <a:ext cx="1175658" cy="128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lgatech Licenses Technology To Create Microalgae-Derived Products |  Nutraceuticals World">
            <a:extLst>
              <a:ext uri="{FF2B5EF4-FFF2-40B4-BE49-F238E27FC236}">
                <a16:creationId xmlns:a16="http://schemas.microsoft.com/office/drawing/2014/main" id="{3278CE6A-0A96-45E3-9B8F-2B048BD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74" y="2359693"/>
            <a:ext cx="1482035" cy="8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0+ Different Types of Moss (And Most Common Moss Species) - PlantSnap">
            <a:extLst>
              <a:ext uri="{FF2B5EF4-FFF2-40B4-BE49-F238E27FC236}">
                <a16:creationId xmlns:a16="http://schemas.microsoft.com/office/drawing/2014/main" id="{6D6FBE59-6516-F6CA-A551-DCB0D659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38" y="3429000"/>
            <a:ext cx="1245505" cy="93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ative Irish Red Squirrel is making a comeback in Irish forestry - Veon">
            <a:extLst>
              <a:ext uri="{FF2B5EF4-FFF2-40B4-BE49-F238E27FC236}">
                <a16:creationId xmlns:a16="http://schemas.microsoft.com/office/drawing/2014/main" id="{CDA3EB10-0F5C-2858-E1B4-607E4AB06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18" y="2117402"/>
            <a:ext cx="1587769" cy="10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FiBL - More microbes in organic soil">
            <a:extLst>
              <a:ext uri="{FF2B5EF4-FFF2-40B4-BE49-F238E27FC236}">
                <a16:creationId xmlns:a16="http://schemas.microsoft.com/office/drawing/2014/main" id="{90D2BF65-3F72-056E-1638-6520E3DE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530" y="2699951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uman silhouette human clipart - Clip Art Library">
            <a:extLst>
              <a:ext uri="{FF2B5EF4-FFF2-40B4-BE49-F238E27FC236}">
                <a16:creationId xmlns:a16="http://schemas.microsoft.com/office/drawing/2014/main" id="{3DBAE344-5746-F4EB-50E7-15CFDDE3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02" y="3224547"/>
            <a:ext cx="637095" cy="17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7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B1C3596B-3037-49CF-77A0-291F31A3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>
            <a:extLst>
              <a:ext uri="{FF2B5EF4-FFF2-40B4-BE49-F238E27FC236}">
                <a16:creationId xmlns:a16="http://schemas.microsoft.com/office/drawing/2014/main" id="{FAD1070C-14AF-04E7-96C2-9B7C48D184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>
            <a:extLst>
              <a:ext uri="{FF2B5EF4-FFF2-40B4-BE49-F238E27FC236}">
                <a16:creationId xmlns:a16="http://schemas.microsoft.com/office/drawing/2014/main" id="{5EACD146-8842-6B43-6755-53B45B74B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Ecosystem respiration</a:t>
            </a:r>
            <a:endParaRPr dirty="0"/>
          </a:p>
        </p:txBody>
      </p:sp>
      <p:sp>
        <p:nvSpPr>
          <p:cNvPr id="146" name="Google Shape;146;p21">
            <a:extLst>
              <a:ext uri="{FF2B5EF4-FFF2-40B4-BE49-F238E27FC236}">
                <a16:creationId xmlns:a16="http://schemas.microsoft.com/office/drawing/2014/main" id="{E58EDA26-C566-79D7-DA87-630A6CF03B39}"/>
              </a:ext>
            </a:extLst>
          </p:cNvPr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F1DDD707-2819-9C07-CA0E-F97C8CB204AB}"/>
              </a:ext>
            </a:extLst>
          </p:cNvPr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 dirty="0" err="1"/>
              <a:t>Autottrphic</a:t>
            </a:r>
            <a:endParaRPr sz="1600" dirty="0"/>
          </a:p>
          <a:p>
            <a:r>
              <a:rPr lang="en" sz="1600" dirty="0"/>
              <a:t>respiration</a:t>
            </a:r>
            <a:endParaRPr sz="1600" dirty="0"/>
          </a:p>
        </p:txBody>
      </p:sp>
      <p:sp>
        <p:nvSpPr>
          <p:cNvPr id="154" name="Google Shape;154;p21">
            <a:extLst>
              <a:ext uri="{FF2B5EF4-FFF2-40B4-BE49-F238E27FC236}">
                <a16:creationId xmlns:a16="http://schemas.microsoft.com/office/drawing/2014/main" id="{A1B4CD00-99D8-91B7-0623-6CEAE2AD41B0}"/>
              </a:ext>
            </a:extLst>
          </p:cNvPr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>
            <a:extLst>
              <a:ext uri="{FF2B5EF4-FFF2-40B4-BE49-F238E27FC236}">
                <a16:creationId xmlns:a16="http://schemas.microsoft.com/office/drawing/2014/main" id="{6A77DA8D-6E62-3F7F-CDDF-8F973F277A47}"/>
              </a:ext>
            </a:extLst>
          </p:cNvPr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/>
              <a:t>Heterotrophic respiration</a:t>
            </a:r>
            <a:endParaRPr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FBB0-A59D-623A-5F0E-6FFEE90A22FB}"/>
              </a:ext>
            </a:extLst>
          </p:cNvPr>
          <p:cNvSpPr/>
          <p:nvPr/>
        </p:nvSpPr>
        <p:spPr>
          <a:xfrm>
            <a:off x="1086125" y="1625006"/>
            <a:ext cx="3139830" cy="195639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Source of respiration hard to identify from measurements so we often talk about ecosystem level fluxes</a:t>
            </a:r>
          </a:p>
        </p:txBody>
      </p:sp>
    </p:spTree>
    <p:extLst>
      <p:ext uri="{BB962C8B-B14F-4D97-AF65-F5344CB8AC3E}">
        <p14:creationId xmlns:p14="http://schemas.microsoft.com/office/powerpoint/2010/main" val="270145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05D7-B8EB-34EF-ADA2-E4223CDE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Respiration is a lot of things</a:t>
            </a:r>
          </a:p>
        </p:txBody>
      </p:sp>
      <p:pic>
        <p:nvPicPr>
          <p:cNvPr id="10242" name="Picture 2" descr="Understanding Plant Labels: What does growth rate mean? - Kauai Seascapes  Nursery, Inc.">
            <a:extLst>
              <a:ext uri="{FF2B5EF4-FFF2-40B4-BE49-F238E27FC236}">
                <a16:creationId xmlns:a16="http://schemas.microsoft.com/office/drawing/2014/main" id="{EA1EA504-335F-C8C2-4B0E-CAC08106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88" y="1838076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66831-EAC8-425F-A989-4E175DCB2BFC}"/>
              </a:ext>
            </a:extLst>
          </p:cNvPr>
          <p:cNvSpPr txBox="1"/>
          <p:nvPr/>
        </p:nvSpPr>
        <p:spPr>
          <a:xfrm>
            <a:off x="1756881" y="4550864"/>
            <a:ext cx="263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Energy needed for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C5F61-D44C-588D-2EFE-05250F32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04" y="2090899"/>
            <a:ext cx="3056794" cy="205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7C043-AB8C-F429-4018-74E8BC3BA66D}"/>
              </a:ext>
            </a:extLst>
          </p:cNvPr>
          <p:cNvSpPr txBox="1"/>
          <p:nvPr/>
        </p:nvSpPr>
        <p:spPr>
          <a:xfrm>
            <a:off x="6763367" y="4218810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Energy needed for function</a:t>
            </a:r>
          </a:p>
        </p:txBody>
      </p:sp>
    </p:spTree>
    <p:extLst>
      <p:ext uri="{BB962C8B-B14F-4D97-AF65-F5344CB8AC3E}">
        <p14:creationId xmlns:p14="http://schemas.microsoft.com/office/powerpoint/2010/main" val="2856621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B46D-CCA8-8303-E09D-8D56F894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 on respiration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10B9E6-4B4D-76ED-5A97-5ACBAFFF7A07}"/>
              </a:ext>
            </a:extLst>
          </p:cNvPr>
          <p:cNvSpPr/>
          <p:nvPr/>
        </p:nvSpPr>
        <p:spPr>
          <a:xfrm>
            <a:off x="1869897" y="1828800"/>
            <a:ext cx="2445249" cy="23219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Substrate:</a:t>
            </a:r>
          </a:p>
          <a:p>
            <a:pPr algn="ctr"/>
            <a:r>
              <a:rPr lang="en-GB" dirty="0"/>
              <a:t>How much stuff there is to use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3C04CF-8E79-C940-B9EE-DC3BA5D3B1D1}"/>
              </a:ext>
            </a:extLst>
          </p:cNvPr>
          <p:cNvSpPr/>
          <p:nvPr/>
        </p:nvSpPr>
        <p:spPr>
          <a:xfrm>
            <a:off x="6378540" y="2864778"/>
            <a:ext cx="2445249" cy="23219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Energy requirement:</a:t>
            </a:r>
          </a:p>
          <a:p>
            <a:pPr algn="ctr"/>
            <a:r>
              <a:rPr lang="en-GB" dirty="0"/>
              <a:t>How much stuff the organism needs to do</a:t>
            </a:r>
          </a:p>
        </p:txBody>
      </p:sp>
    </p:spTree>
    <p:extLst>
      <p:ext uri="{BB962C8B-B14F-4D97-AF65-F5344CB8AC3E}">
        <p14:creationId xmlns:p14="http://schemas.microsoft.com/office/powerpoint/2010/main" val="1027822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8931-C752-A687-C442-93170E78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reaction rates are controlled by temperature</a:t>
            </a:r>
          </a:p>
        </p:txBody>
      </p:sp>
      <p:pic>
        <p:nvPicPr>
          <p:cNvPr id="5122" name="Picture 2" descr="14.9: The Effect of Temperature on Reaction Rates - Chemistry LibreTexts">
            <a:extLst>
              <a:ext uri="{FF2B5EF4-FFF2-40B4-BE49-F238E27FC236}">
                <a16:creationId xmlns:a16="http://schemas.microsoft.com/office/drawing/2014/main" id="{84436246-A59A-884E-59EF-2564CDE5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" y="1834598"/>
            <a:ext cx="5350876" cy="4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8901E-1DFE-4262-2DFC-1019B28C398D}"/>
              </a:ext>
            </a:extLst>
          </p:cNvPr>
          <p:cNvSpPr txBox="1"/>
          <p:nvPr/>
        </p:nvSpPr>
        <p:spPr>
          <a:xfrm>
            <a:off x="6947453" y="2464904"/>
            <a:ext cx="429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Higher temperature means more energy available for reactions to take place</a:t>
            </a:r>
          </a:p>
        </p:txBody>
      </p:sp>
    </p:spTree>
    <p:extLst>
      <p:ext uri="{BB962C8B-B14F-4D97-AF65-F5344CB8AC3E}">
        <p14:creationId xmlns:p14="http://schemas.microsoft.com/office/powerpoint/2010/main" val="3023979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6869-7889-750C-7527-490CCC18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Respiration dependency on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A6F28-39E4-701C-459A-7577390A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53" y="1481483"/>
            <a:ext cx="556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7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B40458-8584-18E8-3843-AE2391AE7E81}"/>
              </a:ext>
            </a:extLst>
          </p:cNvPr>
          <p:cNvSpPr/>
          <p:nvPr/>
        </p:nvSpPr>
        <p:spPr>
          <a:xfrm>
            <a:off x="7026390" y="3928202"/>
            <a:ext cx="2924433" cy="169232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070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6C08-462E-9486-85FF-C9878F1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ecosystem cycling</a:t>
            </a:r>
          </a:p>
        </p:txBody>
      </p:sp>
      <p:pic>
        <p:nvPicPr>
          <p:cNvPr id="4098" name="Picture 2" descr="Let fallen leaves lie, gardeners in Netherlands town urged | Environment |  The Guardian">
            <a:extLst>
              <a:ext uri="{FF2B5EF4-FFF2-40B4-BE49-F238E27FC236}">
                <a16:creationId xmlns:a16="http://schemas.microsoft.com/office/drawing/2014/main" id="{FA389301-40C3-BE9E-9CA2-B01B3EBE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12" y="1749805"/>
            <a:ext cx="3358390" cy="33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D0CF2-8745-BC34-8A32-462283C386A9}"/>
              </a:ext>
            </a:extLst>
          </p:cNvPr>
          <p:cNvSpPr txBox="1"/>
          <p:nvPr/>
        </p:nvSpPr>
        <p:spPr>
          <a:xfrm>
            <a:off x="1613890" y="528761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Seasonally senescing leaves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D07E5B7-0EA4-71A8-8AF5-77837AC2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92" y="1819120"/>
            <a:ext cx="5067396" cy="32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187EE-1695-AB80-967E-E7398D11AC04}"/>
              </a:ext>
            </a:extLst>
          </p:cNvPr>
          <p:cNvSpPr txBox="1"/>
          <p:nvPr/>
        </p:nvSpPr>
        <p:spPr>
          <a:xfrm>
            <a:off x="7017633" y="5285890"/>
            <a:ext cx="237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Dead trees, fallen twigs</a:t>
            </a:r>
          </a:p>
        </p:txBody>
      </p:sp>
    </p:spTree>
    <p:extLst>
      <p:ext uri="{BB962C8B-B14F-4D97-AF65-F5344CB8AC3E}">
        <p14:creationId xmlns:p14="http://schemas.microsoft.com/office/powerpoint/2010/main" val="1945694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5731-3476-CF42-20AC-8098D780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Respiration in the soil: organic matter decomposition</a:t>
            </a:r>
          </a:p>
        </p:txBody>
      </p:sp>
      <p:pic>
        <p:nvPicPr>
          <p:cNvPr id="14338" name="Picture 2" descr="SOIL MICROBES | KBS LTER">
            <a:extLst>
              <a:ext uri="{FF2B5EF4-FFF2-40B4-BE49-F238E27FC236}">
                <a16:creationId xmlns:a16="http://schemas.microsoft.com/office/drawing/2014/main" id="{7D309368-9659-7FC6-F688-9D389701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3" y="1185241"/>
            <a:ext cx="3084444" cy="23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major phases of leaf litter decomposition. | Download Scientific Diagram">
            <a:extLst>
              <a:ext uri="{FF2B5EF4-FFF2-40B4-BE49-F238E27FC236}">
                <a16:creationId xmlns:a16="http://schemas.microsoft.com/office/drawing/2014/main" id="{DED0FBF2-CDAF-9385-2044-858494A8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3073"/>
            <a:ext cx="7475331" cy="41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6BCEE-668B-BC05-8AA5-2CD9628F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9EDC6F13-7473-42A5-C4D8-A79B6E26B594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871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D84-38B6-D1CC-7B09-04BD4F43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D995-EE0B-C189-47BF-EDBCD54B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Monday 3/02 no lecture, holiday</a:t>
            </a:r>
          </a:p>
          <a:p>
            <a:r>
              <a:rPr lang="en-GB" dirty="0"/>
              <a:t>Tuesday 4/02 lecture terrestrial C pools</a:t>
            </a:r>
          </a:p>
          <a:p>
            <a:r>
              <a:rPr lang="en-GB" dirty="0"/>
              <a:t>Thursday 6/02 no lecture</a:t>
            </a:r>
          </a:p>
          <a:p>
            <a:r>
              <a:rPr lang="en-GB" dirty="0"/>
              <a:t>Monday 10/02 lecture ocean C cycle joint with BOU33105 Global Environmental Change. Same time and location, just more students</a:t>
            </a:r>
          </a:p>
        </p:txBody>
      </p:sp>
    </p:spTree>
    <p:extLst>
      <p:ext uri="{BB962C8B-B14F-4D97-AF65-F5344CB8AC3E}">
        <p14:creationId xmlns:p14="http://schemas.microsoft.com/office/powerpoint/2010/main" val="67876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38DD-E3AE-FB2D-5840-8227ABED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is the building block of organic matter</a:t>
            </a:r>
          </a:p>
        </p:txBody>
      </p:sp>
      <p:pic>
        <p:nvPicPr>
          <p:cNvPr id="1026" name="Picture 2" descr="Carbohydrate - Wikipedia">
            <a:extLst>
              <a:ext uri="{FF2B5EF4-FFF2-40B4-BE49-F238E27FC236}">
                <a16:creationId xmlns:a16="http://schemas.microsoft.com/office/drawing/2014/main" id="{A1365B82-A4BF-29CD-8369-E3DFEBE3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2" y="2455518"/>
            <a:ext cx="3633554" cy="151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1BD57-F635-A7D5-1FE7-09C199C35B1B}"/>
              </a:ext>
            </a:extLst>
          </p:cNvPr>
          <p:cNvSpPr txBox="1"/>
          <p:nvPr/>
        </p:nvSpPr>
        <p:spPr>
          <a:xfrm>
            <a:off x="2474843" y="4730544"/>
            <a:ext cx="159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Carbohydrates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35792-FA17-2B66-F72A-DDB6DC1C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45" y="1583635"/>
            <a:ext cx="4199283" cy="2799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AB6BB-0572-3C8C-6B9D-EAA2F2BDFA15}"/>
              </a:ext>
            </a:extLst>
          </p:cNvPr>
          <p:cNvSpPr txBox="1"/>
          <p:nvPr/>
        </p:nvSpPr>
        <p:spPr>
          <a:xfrm>
            <a:off x="6967653" y="4730544"/>
            <a:ext cx="308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Proteins and genetic materials</a:t>
            </a:r>
          </a:p>
        </p:txBody>
      </p:sp>
    </p:spTree>
    <p:extLst>
      <p:ext uri="{BB962C8B-B14F-4D97-AF65-F5344CB8AC3E}">
        <p14:creationId xmlns:p14="http://schemas.microsoft.com/office/powerpoint/2010/main" val="128311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A54A-F363-461F-6CE0-F810A44E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Photosynthesis is the process by which atmospheric CO</a:t>
            </a:r>
            <a:r>
              <a:rPr lang="en-GB" baseline="-25000" dirty="0"/>
              <a:t>2</a:t>
            </a:r>
            <a:r>
              <a:rPr lang="en-GB" dirty="0"/>
              <a:t> is transformed into sugars</a:t>
            </a:r>
          </a:p>
        </p:txBody>
      </p:sp>
      <p:pic>
        <p:nvPicPr>
          <p:cNvPr id="3074" name="Picture 2" descr="Biology - Plants and photosynthesis Flashcards | Quizlet">
            <a:extLst>
              <a:ext uri="{FF2B5EF4-FFF2-40B4-BE49-F238E27FC236}">
                <a16:creationId xmlns:a16="http://schemas.microsoft.com/office/drawing/2014/main" id="{C5EAA254-14C6-375C-E513-6D93D9B1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679700"/>
            <a:ext cx="63500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pter 6 Photosynthesis: Leaf structure Diagram | Quizlet">
            <a:extLst>
              <a:ext uri="{FF2B5EF4-FFF2-40B4-BE49-F238E27FC236}">
                <a16:creationId xmlns:a16="http://schemas.microsoft.com/office/drawing/2014/main" id="{CABA38AC-43A3-F798-1458-98474174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2412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29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D541-B7CD-CE8A-86E4-13318746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biochemistry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E700A-BAE1-A997-D5BC-400FDEBE89E7}"/>
              </a:ext>
            </a:extLst>
          </p:cNvPr>
          <p:cNvSpPr txBox="1"/>
          <p:nvPr/>
        </p:nvSpPr>
        <p:spPr>
          <a:xfrm>
            <a:off x="1580322" y="5167312"/>
            <a:ext cx="3269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Light dependent reactions which store energy from solar radiation in a way that can be used by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97E53-4947-EF0C-FA70-FF4F5B906014}"/>
              </a:ext>
            </a:extLst>
          </p:cNvPr>
          <p:cNvSpPr txBox="1"/>
          <p:nvPr/>
        </p:nvSpPr>
        <p:spPr>
          <a:xfrm>
            <a:off x="7009341" y="5167312"/>
            <a:ext cx="3269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Calvin cycle which transforms CO</a:t>
            </a:r>
            <a:r>
              <a:rPr lang="en-GB" baseline="-25000" dirty="0"/>
              <a:t>2</a:t>
            </a:r>
            <a:r>
              <a:rPr lang="en-GB" dirty="0"/>
              <a:t> into organic compounds using energy from light dependent reactions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1A29E-9B7D-DF90-00EC-03E7D0C9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62" y="1459308"/>
            <a:ext cx="6573899" cy="37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1835-1977-B8C7-0C67-A10E3CE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do not need to remember all the specific reactions!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4AA24563-CEE8-F584-BF01-6228B8190841}"/>
              </a:ext>
            </a:extLst>
          </p:cNvPr>
          <p:cNvSpPr/>
          <p:nvPr/>
        </p:nvSpPr>
        <p:spPr>
          <a:xfrm>
            <a:off x="2650731" y="2021244"/>
            <a:ext cx="5383659" cy="1261153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A8214-8DD2-2F1C-118B-F76C1FDED1E0}"/>
              </a:ext>
            </a:extLst>
          </p:cNvPr>
          <p:cNvSpPr txBox="1"/>
          <p:nvPr/>
        </p:nvSpPr>
        <p:spPr>
          <a:xfrm>
            <a:off x="2126752" y="3289787"/>
            <a:ext cx="140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Learn the Calvin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740CC-BAE4-D91D-0F82-49F6BFF47014}"/>
              </a:ext>
            </a:extLst>
          </p:cNvPr>
          <p:cNvSpPr txBox="1"/>
          <p:nvPr/>
        </p:nvSpPr>
        <p:spPr>
          <a:xfrm>
            <a:off x="7056636" y="3289787"/>
            <a:ext cx="140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Forget the Calvin cycle</a:t>
            </a: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BCF0891-6F18-7BCB-179D-06D8F4A61B43}"/>
              </a:ext>
            </a:extLst>
          </p:cNvPr>
          <p:cNvSpPr/>
          <p:nvPr/>
        </p:nvSpPr>
        <p:spPr>
          <a:xfrm flipH="1" flipV="1">
            <a:off x="2650730" y="4074363"/>
            <a:ext cx="5383659" cy="1261153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E51F1-FD6F-CB2C-4434-B7A981C3D021}"/>
              </a:ext>
            </a:extLst>
          </p:cNvPr>
          <p:cNvSpPr txBox="1"/>
          <p:nvPr/>
        </p:nvSpPr>
        <p:spPr>
          <a:xfrm>
            <a:off x="4135016" y="3355446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CALVIN CYCLE</a:t>
            </a:r>
          </a:p>
        </p:txBody>
      </p:sp>
    </p:spTree>
    <p:extLst>
      <p:ext uri="{BB962C8B-B14F-4D97-AF65-F5344CB8AC3E}">
        <p14:creationId xmlns:p14="http://schemas.microsoft.com/office/powerpoint/2010/main" val="20668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D541-B7CD-CE8A-86E4-13318746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Photosynthesis biochemistry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E700A-BAE1-A997-D5BC-400FDEBE89E7}"/>
              </a:ext>
            </a:extLst>
          </p:cNvPr>
          <p:cNvSpPr txBox="1"/>
          <p:nvPr/>
        </p:nvSpPr>
        <p:spPr>
          <a:xfrm>
            <a:off x="4702629" y="5083333"/>
            <a:ext cx="326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Both reactions need to happen together and both resources need to be sufficient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28FD8E5-67DD-4496-AB90-F64AD0C3F665}"/>
              </a:ext>
            </a:extLst>
          </p:cNvPr>
          <p:cNvSpPr/>
          <p:nvPr/>
        </p:nvSpPr>
        <p:spPr>
          <a:xfrm>
            <a:off x="5148469" y="3309730"/>
            <a:ext cx="2067340" cy="616226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7C2FE-EC04-1710-98F0-29290A7B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407"/>
          <a:stretch/>
        </p:blipFill>
        <p:spPr>
          <a:xfrm>
            <a:off x="587828" y="1574998"/>
            <a:ext cx="4114801" cy="370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3809E-3A19-6A46-3300-94616CFA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94"/>
          <a:stretch/>
        </p:blipFill>
        <p:spPr>
          <a:xfrm>
            <a:off x="8176826" y="1574628"/>
            <a:ext cx="2472161" cy="37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5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755</TotalTime>
  <Words>747</Words>
  <Application>Microsoft Macintosh PowerPoint</Application>
  <PresentationFormat>Widescreen</PresentationFormat>
  <Paragraphs>129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Georgia</vt:lpstr>
      <vt:lpstr>Open Sans</vt:lpstr>
      <vt:lpstr>Office Theme</vt:lpstr>
      <vt:lpstr>Terrestrial carbon fluxes</vt:lpstr>
      <vt:lpstr>PowerPoint Presentation</vt:lpstr>
      <vt:lpstr>PowerPoint Presentation</vt:lpstr>
      <vt:lpstr>The ecosystem carbon cycle</vt:lpstr>
      <vt:lpstr>Carbon is the building block of organic matter</vt:lpstr>
      <vt:lpstr>Photosynthesis is the process by which atmospheric CO2 is transformed into sugars</vt:lpstr>
      <vt:lpstr>Photosynthesis biochemistry</vt:lpstr>
      <vt:lpstr>You do not need to remember all the specific reactions!</vt:lpstr>
      <vt:lpstr>Photosynthesis biochemistry</vt:lpstr>
      <vt:lpstr>Light harvesting for photosynthesis</vt:lpstr>
      <vt:lpstr>Photosynthesis dependency on light</vt:lpstr>
      <vt:lpstr>CO2 available for photosynthesis</vt:lpstr>
      <vt:lpstr>Photosynthesis dependency on CO2</vt:lpstr>
      <vt:lpstr>CO2 water trade offs</vt:lpstr>
      <vt:lpstr>Photosynthesis dependency on water availability </vt:lpstr>
      <vt:lpstr>Chemical reaction rates are controlled by temperature</vt:lpstr>
      <vt:lpstr>Photosynthetic reactions are complex and involve biochemistry and leaf structure and function</vt:lpstr>
      <vt:lpstr>Photosynthesis dependency on temperature</vt:lpstr>
      <vt:lpstr>How would you expect photosynthesis to vary in a mid-latitude temperate climate?</vt:lpstr>
      <vt:lpstr>PowerPoint Presentation</vt:lpstr>
      <vt:lpstr>Types of photosynthesis: C3 vs. C4</vt:lpstr>
      <vt:lpstr>Types of photosynthesis: C3 vs. C4</vt:lpstr>
      <vt:lpstr>Fraction of C4 plants</vt:lpstr>
      <vt:lpstr>Photosynthesis at the canopy level</vt:lpstr>
      <vt:lpstr>Global carbon uptake is an issue of scale and diversity</vt:lpstr>
      <vt:lpstr>Global carbon uptake</vt:lpstr>
      <vt:lpstr>The ecosystem carbon cycle</vt:lpstr>
      <vt:lpstr>respiration is the process by which sugars are used to produce energy, releasing atmospheric CO2</vt:lpstr>
      <vt:lpstr>Respiration biochemistry</vt:lpstr>
      <vt:lpstr>Anaerobic respiration: methanogenesis</vt:lpstr>
      <vt:lpstr>All organisms respire</vt:lpstr>
      <vt:lpstr>Ecosystem respiration</vt:lpstr>
      <vt:lpstr>Respiration is a lot of things</vt:lpstr>
      <vt:lpstr>Controls on respiration</vt:lpstr>
      <vt:lpstr>Chemical reaction rates are controlled by temperature</vt:lpstr>
      <vt:lpstr>Respiration dependency on temperature</vt:lpstr>
      <vt:lpstr>The ecosystem carbon cycle</vt:lpstr>
      <vt:lpstr>Internal ecosystem cycling</vt:lpstr>
      <vt:lpstr>Respiration in the soil: organic matter decomposition</vt:lpstr>
      <vt:lpstr>PowerPoint Presentation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carbon fluxes</dc:title>
  <dc:creator>Silvia Caldararu</dc:creator>
  <cp:lastModifiedBy>Silvia Caldararu</cp:lastModifiedBy>
  <cp:revision>1</cp:revision>
  <dcterms:created xsi:type="dcterms:W3CDTF">2023-02-06T11:00:33Z</dcterms:created>
  <dcterms:modified xsi:type="dcterms:W3CDTF">2025-01-30T09:45:53Z</dcterms:modified>
</cp:coreProperties>
</file>